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04" r:id="rId1"/>
    <p:sldMasterId id="2147485019" r:id="rId2"/>
  </p:sldMasterIdLst>
  <p:notesMasterIdLst>
    <p:notesMasterId r:id="rId76"/>
  </p:notesMasterIdLst>
  <p:sldIdLst>
    <p:sldId id="294" r:id="rId3"/>
    <p:sldId id="346" r:id="rId4"/>
    <p:sldId id="258" r:id="rId5"/>
    <p:sldId id="428" r:id="rId6"/>
    <p:sldId id="425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408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9" r:id="rId58"/>
    <p:sldId id="410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418" r:id="rId67"/>
    <p:sldId id="419" r:id="rId68"/>
    <p:sldId id="420" r:id="rId69"/>
    <p:sldId id="421" r:id="rId70"/>
    <p:sldId id="422" r:id="rId71"/>
    <p:sldId id="423" r:id="rId72"/>
    <p:sldId id="424" r:id="rId73"/>
    <p:sldId id="426" r:id="rId74"/>
    <p:sldId id="295" r:id="rId7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Monotype Sorts" panose="05010101010101010101" pitchFamily="2" charset="2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MS PGothic" panose="020B0600070205080204" pitchFamily="34" charset="-128"/>
      <p:regular r:id="rId85"/>
    </p:embeddedFont>
    <p:embeddedFont>
      <p:font typeface="Arial Narrow" panose="020B0606020202030204" pitchFamily="34" charset="0"/>
      <p:regular r:id="rId86"/>
      <p:bold r:id="rId87"/>
      <p:italic r:id="rId88"/>
      <p:boldItalic r:id="rId89"/>
    </p:embeddedFont>
  </p:embeddedFontLst>
  <p:custDataLst>
    <p:tags r:id="rId90"/>
  </p:custDataLst>
  <p:defaultTextStyle>
    <a:defPPr>
      <a:defRPr lang="en-US"/>
    </a:defPPr>
    <a:lvl1pPr marL="0" algn="l" defTabSz="914400" rtl="0" eaLnBrk="1" latinLnBrk="0" hangingPunct="1">
      <a:buNone/>
      <a:defRPr kumimoji="0" lang="en-US" sz="18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buNone/>
      <a:defRPr kumimoji="0" lang="en-US" sz="16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buNone/>
      <a:defRPr kumimoji="0" lang="en-US" sz="14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buNone/>
      <a:defRPr kumimoji="0" lang="en-US" sz="12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buNone/>
      <a:defRPr kumimoji="0" lang="en-US" sz="10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4"/>
    <a:srgbClr val="080000"/>
    <a:srgbClr val="070000"/>
    <a:srgbClr val="060000"/>
    <a:srgbClr val="050000"/>
    <a:srgbClr val="040000"/>
    <a:srgbClr val="030000"/>
    <a:srgbClr val="020000"/>
    <a:srgbClr val="010000"/>
    <a:srgbClr val="42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9" autoAdjust="0"/>
    <p:restoredTop sz="89244" autoAdjust="0"/>
  </p:normalViewPr>
  <p:slideViewPr>
    <p:cSldViewPr>
      <p:cViewPr varScale="1">
        <p:scale>
          <a:sx n="108" d="100"/>
          <a:sy n="108" d="100"/>
        </p:scale>
        <p:origin x="69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38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90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57400" y="360803"/>
            <a:ext cx="31130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7800" y="360803"/>
            <a:ext cx="1128713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436CEE-8990-461D-A487-5971423CE287}" type="datetimeFigureOut">
              <a:rPr lang="en-US" smtClean="0"/>
              <a:pPr/>
              <a:t>8/28/2014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914400"/>
            <a:ext cx="5905499" cy="3322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3" y="4333672"/>
            <a:ext cx="5905499" cy="39704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8356" y="8578913"/>
            <a:ext cx="3020643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AA66F8B-93D6-4E19-8585-4231C8BA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 Set metadata options to specify the server. */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metaserver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="korchw.apac.sas.com"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metaport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8561</a:t>
            </a:r>
            <a:endParaRPr lang="en-US" altLang="ko-KR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metauser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sasadm@saspw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metapass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="SASk@123"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metarepository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="Foundation";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Loads the SAS Report Launcher -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representing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nosymbolgen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/************************************************************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Do not modify below this line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************************************************************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**********************  Define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Macro ************************** */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fname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);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(SYSSCPL)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(z/OS) or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(SYSSCPL)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(OS/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390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vb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=;</a:t>
            </a:r>
          </a:p>
          <a:p>
            <a:r>
              <a:rPr lang="pt-BR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&amp;fname TEMP lrecl=</a:t>
            </a:r>
            <a:r>
              <a:rPr lang="pt-BR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2048</a:t>
            </a:r>
            <a:r>
              <a:rPr lang="pt-BR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&amp;recfm;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();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seems to be reset at every step boundary.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We'll assign its current value when the macro is invoked to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a global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var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named LOAD_STATUS. Then if LOAD_STATUS is ever FAILED,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we can print a suitable message.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&amp;LOAD_STATUS ne ABORT %then %do;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*Assure that we never overwrite ABORT so that later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statusChecks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* give GOOD in error.;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%if (&amp;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and 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%let LOAD_STATUS = FAILED;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 %let LOAD_STATUS = GOOD;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%end;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%global LOAD_STATUS;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%let LOAD_STATUS=GOOD;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Assure that errors print.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Else, print success!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%if &amp;LOAD_STATUS = FAILED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"ERROR: An error occurred while loading metadata.";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%if &amp;LOAD_STATUS = ABORT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"ERROR: Aborting because the metadata already exists!";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 "NOTE: Successfully loaded metadata.";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run;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 Define macro to find metadata object IDs.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Parameters: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VARNAME  - name of a macro variable that will be set to the object ID.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Set to blank if no matching object is found.  Set to the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first matching object if more than one object is found.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OBJTYPE  - An OMA type.  For example,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or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LogicalServer</a:t>
            </a:r>
            <a:endParaRPr lang="en-US" altLang="ko-KR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SEARCH   - An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XMLSelect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string defining the match criteria.  For example,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@Name='My Object Name'.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Example: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(DOMAIN_ID,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@Name='sas.com');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finds an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named 'sas.com' and returns it in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the DOMAIN_ID global macro variable.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(VARNAME,OBJTYPE,SEARCH);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Build the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request.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(request);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request;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&gt;$METAREPOSITORY&lt;/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"&lt;Type&gt;&amp;OBJTYPE&lt;/Type&gt;";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"&lt;Objects/&gt;";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"&lt;ns&gt;SAS&lt;/ns&gt;";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"&lt;Flags&gt;128&lt;/Flags&gt;";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"&lt;Options&gt;";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bquote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XMLSelect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search="&amp;SEARCH"/&gt;)";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"&lt;/Options&gt;";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Issue the request.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(response);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metadata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in=request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out=response;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eval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(&amp;SYSERR&gt;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ERROR: Failed to find metadata object;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LOAD_STATUS=FAILED;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%return;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%end;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Build the XML Map file to parse the response.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(map);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map encoding="utf-8";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'&lt;?xml version="1.0" encoding="utf-8"?&gt;';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'&lt;SXLEMAP version="1.0"&gt;';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'&lt;TABLE name="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"&lt;TABLE_XPATH&gt;//&amp;OBJTYPE.&lt;/TABLE_XPATH&gt;";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'&lt;COLUMN name="Id"&gt;';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"&lt;XPATH&gt;//&amp;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OBJTYPE.@Id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&lt;/XPATH&gt;";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'&lt;TYPE&gt;character&lt;/TYPE&gt;';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'&lt;DATATYPE&gt;STRING&lt;/DATATYPE&gt;';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'&lt;LENGTH&gt;17&lt;/LENGTH&gt;';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'&lt;/COLUMN&gt;';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'&lt;/TABLE&gt;';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'&lt;/SXLEMAP&gt;';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Parse the response with the XML library engine and PROC SQL.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libname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response xml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xmlmap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=map;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%global &amp;VARNAME;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%let &amp;VARNAME=;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%local NOBS;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sql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select Id, count(Id)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into   :&amp;VARNAME, :NOBS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from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response.respid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quit;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Cleanup.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request;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response;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map;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libname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response;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%put;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%then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WARNING: Unable to find &amp;OBJTYPE matching "&amp;SEARCH";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 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eval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(&amp;NOBS)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%then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NOTE: Found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cmpres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(&amp;NOBS) matching &amp;OBJTYPE.s.  Using first object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NOTE: Found &amp;OBJTYPE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Check if the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connection already exists. If so, abort. Otherwise,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a "duplicate" connection would be created.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(WIP_TREE,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@Name='SAS Application Infrastructure');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%put &amp;WIP_TREE;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Pref_SWC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&amp;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Pref_SWC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%put "ERROR: Aborting because the SAS BI Tree Viewer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already exists!";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LOAD_STATUS=ABORT;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%return;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%else %put "NOTE: Creating SAS BI Tree Viewer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.";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Output the XML for this theme connection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nocardimage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length long $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256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input;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_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infile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tranwrd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(long, '$WIP_TREE', "&amp;WIP_TREE");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trim(long);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put long ' 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cards4;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AddMetadata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&lt;Metadata&gt;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Desc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Major="9" Minor="3" Name="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ProductName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PublicType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="Application"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="1.0"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SpecVersion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="1.0"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UsageVersion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="1000000"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TLObjN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="1"&gt;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Name="Registered SAS Application"&gt;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SourceConnections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TCPIPConnection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Name="Connection URI"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CommunicationProtocol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="http"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Desc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="The URL to the root context of the preferences WAR"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HostName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="korchw.apac.sas.com"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Port="80"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Service="/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SourceConnections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ImplementedObjects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ObjRef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="$WIP_TREE" 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ImplementedObjects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&lt;/Metadata&gt;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&gt;$METAREPOSITORY&lt;/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&lt;Ns&gt;SAS&lt;/Ns&gt;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&lt;Flags&gt;268435456&lt;/Flags&gt;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&lt;Options/&gt;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AddMetadata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;;;;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run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&amp;LOAD_STATUS ne GOOD %then %return;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/*  Load the metadata.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metadata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  in=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  run;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quit;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Load the metadata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Cleanup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filename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2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8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87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94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53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2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914400"/>
            <a:ext cx="5905500" cy="3322638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 smtClean="0"/>
              <a:pPr/>
              <a:t>2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347171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37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77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1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85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7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0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0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37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4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33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96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6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00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86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76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50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64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7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9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21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1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31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96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02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66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59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data _null_;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if "&amp;country" </a:t>
            </a:r>
            <a:r>
              <a:rPr lang="en-US" sz="1100" baseline="0" dirty="0" err="1" smtClean="0">
                <a:latin typeface="+mn-lt"/>
              </a:rPr>
              <a:t>eq</a:t>
            </a:r>
            <a:r>
              <a:rPr lang="en-US" sz="1100" baseline="0" dirty="0" smtClean="0">
                <a:latin typeface="+mn-lt"/>
              </a:rPr>
              <a:t> '' then do; call </a:t>
            </a:r>
            <a:r>
              <a:rPr lang="en-US" sz="1100" baseline="0" dirty="0" err="1" smtClean="0">
                <a:latin typeface="+mn-lt"/>
              </a:rPr>
              <a:t>symput</a:t>
            </a:r>
            <a:r>
              <a:rPr lang="en-US" sz="1100" baseline="0" dirty="0" smtClean="0">
                <a:latin typeface="+mn-lt"/>
              </a:rPr>
              <a:t>('country', 'country'); end;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else do; call </a:t>
            </a:r>
            <a:r>
              <a:rPr lang="en-US" sz="1100" baseline="0" dirty="0" err="1" smtClean="0">
                <a:latin typeface="+mn-lt"/>
              </a:rPr>
              <a:t>symput</a:t>
            </a:r>
            <a:r>
              <a:rPr lang="en-US" sz="1100" baseline="0" dirty="0" smtClean="0">
                <a:latin typeface="+mn-lt"/>
              </a:rPr>
              <a:t>('country', "%</a:t>
            </a:r>
            <a:r>
              <a:rPr lang="en-US" sz="1100" baseline="0" dirty="0" err="1" smtClean="0">
                <a:latin typeface="+mn-lt"/>
              </a:rPr>
              <a:t>str</a:t>
            </a:r>
            <a:r>
              <a:rPr lang="en-US" sz="1100" baseline="0" dirty="0" smtClean="0">
                <a:latin typeface="+mn-lt"/>
              </a:rPr>
              <a:t>(%')&amp;</a:t>
            </a:r>
            <a:r>
              <a:rPr lang="en-US" sz="1100" baseline="0" dirty="0" err="1" smtClean="0">
                <a:latin typeface="+mn-lt"/>
              </a:rPr>
              <a:t>country%str</a:t>
            </a:r>
            <a:r>
              <a:rPr lang="en-US" sz="1100" baseline="0" dirty="0" smtClean="0">
                <a:latin typeface="+mn-lt"/>
              </a:rPr>
              <a:t>(%')"); end;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if "&amp;state" </a:t>
            </a:r>
            <a:r>
              <a:rPr lang="en-US" sz="1100" baseline="0" dirty="0" err="1" smtClean="0">
                <a:latin typeface="+mn-lt"/>
              </a:rPr>
              <a:t>eq</a:t>
            </a:r>
            <a:r>
              <a:rPr lang="en-US" sz="1100" baseline="0" dirty="0" smtClean="0">
                <a:latin typeface="+mn-lt"/>
              </a:rPr>
              <a:t> '' then do; call </a:t>
            </a:r>
            <a:r>
              <a:rPr lang="en-US" sz="1100" baseline="0" dirty="0" err="1" smtClean="0">
                <a:latin typeface="+mn-lt"/>
              </a:rPr>
              <a:t>symput</a:t>
            </a:r>
            <a:r>
              <a:rPr lang="en-US" sz="1100" baseline="0" dirty="0" smtClean="0">
                <a:latin typeface="+mn-lt"/>
              </a:rPr>
              <a:t>('state', 'state'); end;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else do; call </a:t>
            </a:r>
            <a:r>
              <a:rPr lang="en-US" sz="1100" baseline="0" dirty="0" err="1" smtClean="0">
                <a:latin typeface="+mn-lt"/>
              </a:rPr>
              <a:t>symput</a:t>
            </a:r>
            <a:r>
              <a:rPr lang="en-US" sz="1100" baseline="0" dirty="0" smtClean="0">
                <a:latin typeface="+mn-lt"/>
              </a:rPr>
              <a:t>('state', "%</a:t>
            </a:r>
            <a:r>
              <a:rPr lang="en-US" sz="1100" baseline="0" dirty="0" err="1" smtClean="0">
                <a:latin typeface="+mn-lt"/>
              </a:rPr>
              <a:t>str</a:t>
            </a:r>
            <a:r>
              <a:rPr lang="en-US" sz="1100" baseline="0" dirty="0" smtClean="0">
                <a:latin typeface="+mn-lt"/>
              </a:rPr>
              <a:t>(%')&amp;</a:t>
            </a:r>
            <a:r>
              <a:rPr lang="en-US" sz="1100" baseline="0" dirty="0" err="1" smtClean="0">
                <a:latin typeface="+mn-lt"/>
              </a:rPr>
              <a:t>state%str</a:t>
            </a:r>
            <a:r>
              <a:rPr lang="en-US" sz="1100" baseline="0" dirty="0" smtClean="0">
                <a:latin typeface="+mn-lt"/>
              </a:rPr>
              <a:t>(%')"); end;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run;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%put country: &amp;country;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proc</a:t>
            </a:r>
            <a:r>
              <a:rPr lang="en-US" sz="1100" baseline="0" dirty="0" smtClean="0">
                <a:latin typeface="+mn-lt"/>
              </a:rPr>
              <a:t> </a:t>
            </a:r>
            <a:r>
              <a:rPr lang="en-US" sz="1100" baseline="0" dirty="0" err="1" smtClean="0">
                <a:latin typeface="+mn-lt"/>
              </a:rPr>
              <a:t>sql</a:t>
            </a:r>
            <a:r>
              <a:rPr lang="en-US" sz="1100" baseline="0" dirty="0" smtClean="0">
                <a:latin typeface="+mn-lt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create table </a:t>
            </a:r>
            <a:r>
              <a:rPr lang="en-US" sz="1100" baseline="0" dirty="0" err="1" smtClean="0">
                <a:latin typeface="+mn-lt"/>
              </a:rPr>
              <a:t>webdata</a:t>
            </a:r>
            <a:r>
              <a:rPr lang="en-US" sz="1100" baseline="0" dirty="0" smtClean="0">
                <a:latin typeface="+mn-lt"/>
              </a:rPr>
              <a:t> as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select country, state, year, month, </a:t>
            </a:r>
            <a:r>
              <a:rPr lang="en-US" sz="1100" baseline="0" dirty="0" err="1" smtClean="0">
                <a:latin typeface="+mn-lt"/>
              </a:rPr>
              <a:t>prodtype</a:t>
            </a:r>
            <a:r>
              <a:rPr lang="en-US" sz="1100" baseline="0" dirty="0" smtClean="0">
                <a:latin typeface="+mn-lt"/>
              </a:rPr>
              <a:t>, product, actual, predict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from SAShelp.prdsal2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	where year = &amp;year and country = &amp;country and state = &amp;state;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quit;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ODS HTML FILE=_WEBOUT (NO_TOP_MATTER NO_BOTTOM_MATTER);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proc</a:t>
            </a:r>
            <a:r>
              <a:rPr lang="en-US" sz="1100" baseline="0" dirty="0" smtClean="0">
                <a:latin typeface="+mn-lt"/>
              </a:rPr>
              <a:t> print data = </a:t>
            </a:r>
            <a:r>
              <a:rPr lang="en-US" sz="1100" baseline="0" dirty="0" err="1" smtClean="0">
                <a:latin typeface="+mn-lt"/>
              </a:rPr>
              <a:t>webdata</a:t>
            </a:r>
            <a:r>
              <a:rPr lang="en-US" sz="1100" baseline="0" dirty="0" smtClean="0">
                <a:latin typeface="+mn-lt"/>
              </a:rPr>
              <a:t> label </a:t>
            </a:r>
            <a:r>
              <a:rPr lang="en-US" sz="1100" baseline="0" dirty="0" err="1" smtClean="0">
                <a:latin typeface="+mn-lt"/>
              </a:rPr>
              <a:t>noobs</a:t>
            </a:r>
            <a:r>
              <a:rPr lang="en-US" sz="1100" baseline="0" dirty="0" smtClean="0">
                <a:latin typeface="+mn-lt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country /style(data) 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state /style(data) 	 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year /style(data)    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month /style(data)   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</a:t>
            </a:r>
            <a:r>
              <a:rPr lang="en-US" sz="1100" baseline="0" dirty="0" err="1" smtClean="0">
                <a:latin typeface="+mn-lt"/>
              </a:rPr>
              <a:t>prodtype</a:t>
            </a:r>
            <a:r>
              <a:rPr lang="en-US" sz="1100" baseline="0" dirty="0" smtClean="0">
                <a:latin typeface="+mn-lt"/>
              </a:rPr>
              <a:t> /style(data)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product /style(data)  = {TEXTALIGN=LEFT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actual /style(data)   = {TEXTALIGN=RIGHT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err="1" smtClean="0">
                <a:latin typeface="+mn-lt"/>
              </a:rPr>
              <a:t>var</a:t>
            </a:r>
            <a:r>
              <a:rPr lang="en-US" sz="1100" baseline="0" dirty="0" smtClean="0">
                <a:latin typeface="+mn-lt"/>
              </a:rPr>
              <a:t> predict /style(data)  = {TEXTALIGN=RIGHT CELLPADDING=5PX} style(header) = {width=100px TEXTALIGN=CENTER};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run;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dirty="0" smtClean="0">
                <a:latin typeface="+mn-lt"/>
              </a:rPr>
              <a:t>ODS HTML CLOSE;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42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6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4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99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59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6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50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01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2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411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41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80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020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0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599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37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097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352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492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640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739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09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27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569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961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735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426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810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94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 Set metadata options to specify the server. */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metaserver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="korchw.apac.sas.com"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metaport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8561</a:t>
            </a:r>
            <a:endParaRPr lang="en-US" altLang="ko-KR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metauser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sasadm@saspw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metapass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="SASk@123"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metarepository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="Foundation";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Loads the SAS Report Launcher -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representing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nosymbolgen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/************************************************************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Do not modify below this line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************************************************************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**********************  Define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Macro ************************** */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fname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);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(SYSSCPL)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(z/OS) or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(SYSSCPL)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(OS/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390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vb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recfm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=;</a:t>
            </a:r>
          </a:p>
          <a:p>
            <a:r>
              <a:rPr lang="pt-BR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&amp;fname TEMP lrecl=</a:t>
            </a:r>
            <a:r>
              <a:rPr lang="pt-BR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2048</a:t>
            </a:r>
            <a:r>
              <a:rPr lang="pt-BR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&amp;recfm;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();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seems to be reset at every step boundary.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We'll assign its current value when the macro is invoked to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a global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var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named LOAD_STATUS. Then if LOAD_STATUS is ever FAILED,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 we can print a suitable message.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*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&amp;LOAD_STATUS ne ABORT %then %do;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*Assure that we never overwrite ABORT so that later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statusChecks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* give GOOD in error.;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%if (&amp;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and &amp;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syserr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%let LOAD_STATUS = FAILED;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 %let LOAD_STATUS = GOOD;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%end;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%global LOAD_STATUS;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%let LOAD_STATUS=GOOD;</a:t>
            </a:r>
          </a:p>
          <a:p>
            <a:endParaRPr lang="ko-KR" altLang="en-US" sz="1200" b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Assure that errors print.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Else, print success!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%if &amp;LOAD_STATUS = FAILED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"ERROR: An error occurred while loading metadata.";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%if &amp;LOAD_STATUS = ABORT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"ERROR: Aborting because the metadata already exists!";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%else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putlog  "NOTE: Successfully loaded metadata.";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run;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 Define macro to find metadata object IDs.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Parameters: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VARNAME  - name of a macro variable that will be set to the object ID.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Set to blank if no matching object is found.  Set to the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first matching object if more than one object is found.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OBJTYPE  - An OMA type.  For example,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or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LogicalServer</a:t>
            </a:r>
            <a:endParaRPr lang="en-US" altLang="ko-KR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SEARCH   - An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XMLSelect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string defining the match criteria.  For example,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          @Name='My Object Name'.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Example: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(DOMAIN_ID,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@Name='sas.com');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finds an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AuthenticationDomain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named 'sas.com' and returns it in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the DOMAIN_ID global macro variable.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(VARNAME,OBJTYPE,SEARCH);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Build the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request.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(request);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request;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&gt;$METAREPOSITORY&lt;/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"&lt;Type&gt;&amp;OBJTYPE&lt;/Type&gt;";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"&lt;Objects/&gt;";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"&lt;ns&gt;SAS&lt;/ns&gt;";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"&lt;Flags&gt;128&lt;/Flags&gt;";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"&lt;Options&gt;";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bquote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XMLSelect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search="&amp;SEARCH"/&gt;)";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"&lt;/Options&gt;";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Issue the request.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(response);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metadata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in=request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out=response;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eval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(&amp;SYSERR&gt;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ERROR: Failed to find metadata object;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LOAD_STATUS=FAILED;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%return;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%end;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Build the XML Map file to parse the response.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(map);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data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map encoding="utf-8";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'&lt;?xml version="1.0" encoding="utf-8"?&gt;';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'&lt;SXLEMAP version="1.0"&gt;';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'&lt;TABLE name="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"&lt;TABLE_XPATH&gt;//&amp;OBJTYPE.&lt;/TABLE_XPATH&gt;";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'&lt;COLUMN name="Id"&gt;';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"&lt;XPATH&gt;//&amp;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OBJTYPE.@Id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&lt;/XPATH&gt;";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'&lt;TYPE&gt;character&lt;/TYPE&gt;';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'&lt;DATATYPE&gt;STRING&lt;/DATATYPE&gt;';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'&lt;LENGTH&gt;17&lt;/LENGTH&gt;';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'&lt;/COLUMN&gt;';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'&lt;/TABLE&gt;';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put '&lt;/SXLEMAP&gt;';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run;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Parse the response with the XML library engine and PROC SQL. */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libname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response xml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xmlmap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=map;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%global &amp;VARNAME;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%let &amp;VARNAME=;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%local NOBS;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sql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select Id, count(Id)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into   :&amp;VARNAME, :NOBS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from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response.respid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quit;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/*  Cleanup.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request;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response;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filename map;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libname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response;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%put;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%then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WARNING: Unable to find &amp;OBJTYPE matching "&amp;SEARCH";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 %if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eval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(&amp;NOBS)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%then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NOTE: Found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cmpres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(&amp;NOBS) matching &amp;OBJTYPE.s.  Using first object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%else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%put NOTE: Found &amp;OBJTYPE %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superq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(&amp;VARNAME);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Check if the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connection already exists. If so, abort. Otherwise,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 a "duplicate" connection would be created.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*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</a:t>
            </a:r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(WIP_TREE,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@Name='SAS Application Infrastructure');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%put &amp;WIP_TREE;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getMetadataID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Pref_SWC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 @Name='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');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%if &amp;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Pref_SWC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ne  %then %do;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%put "ERROR: Aborting because the SAS BI Tree Viewer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already exists!";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%let LOAD_STATUS=ABORT;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%return;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%end;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%else %put "NOTE: Creating SAS BI Tree Viewer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.";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getMeta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Output the XML for this theme connection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options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nocardimage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_null_;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file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length long $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256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input;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_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infile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_;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tranwrd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(long, '$WIP_TREE', "&amp;WIP_TREE");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long = trim(long);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put long ' ';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cards4;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AddMetadata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&lt;Metadata&gt;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Desc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Major="9" Minor="3" Name="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ProductName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PublicType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="Application"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="1.0"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SpecVersion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="1.0"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UsageVersion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="1000000"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TLObjN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="1"&gt;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Name="Registered SAS Application"&gt;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SourceConnections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TCPIPConnection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Name="Connection URI"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CommunicationProtocol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="http"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Desc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="The URL to the root context of the preferences WAR"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HostName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="korchw.apac.sas.com"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Port="80"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	                  Service="/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SASBITreeViewer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"/&gt;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SourceConnections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DeployedComponents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ImplementedObjects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	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ObjRef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="$WIP_TREE" 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	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ImplementedObjects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SoftwareComponent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&lt;/Metadata&gt;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&gt;$METAREPOSITORY&lt;/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Reposid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&lt;Ns&gt;SAS&lt;/Ns&gt;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&lt;Flags&gt;268435456&lt;/Flags&gt;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&lt;Options/&gt;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&lt;/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AddMetadata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;;;;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run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%macro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%if &amp;LOAD_STATUS ne GOOD %then %return;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/*  Load the metadata.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proc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metadata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  in=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  run;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quit;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statusCheck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%mend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Load the metadata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loadMetadata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/* Cleanup */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filename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tempxml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endParaRPr lang="ko-KR" altLang="en-US" sz="1200" b="0" i="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%</a:t>
            </a:r>
            <a:r>
              <a:rPr lang="en-US" altLang="ko-KR" sz="1200" b="1" i="1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statusPrint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2215007"/>
            <a:ext cx="7116763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2580844"/>
            <a:ext cx="7116763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7670800" y="0"/>
            <a:ext cx="0" cy="51435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2378682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443" y="2392948"/>
            <a:ext cx="5494270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closing comments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7753017" y="4865002"/>
            <a:ext cx="1336916" cy="278498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866501"/>
              <a:ext cx="1336916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baseline="0" dirty="0" smtClean="0">
                  <a:solidFill>
                    <a:schemeClr val="accent1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6" descr="SAS_LOGO_horz288_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77" y="2333634"/>
            <a:ext cx="2024623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2917284" y="1945650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aseline="0" dirty="0" smtClean="0">
                <a:solidFill>
                  <a:schemeClr val="tx2"/>
                </a:solidFill>
              </a:rPr>
              <a:t>This slide is for video use only.</a:t>
            </a:r>
            <a:endParaRPr lang="en-US" baseline="0" dirty="0">
              <a:solidFill>
                <a:schemeClr val="tx2"/>
              </a:solidFill>
            </a:endParaRP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371600" y="771525"/>
            <a:ext cx="6400800" cy="360045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23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/>
          <a:lstStyle/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80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55847"/>
            <a:ext cx="605472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267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5287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0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34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cxnSp>
        <p:nvCxnSpPr>
          <p:cNvPr id="17" name="Straight Connector 6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8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40458"/>
            <a:ext cx="6054720" cy="369332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lang="en-US" dirty="0"/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0938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2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7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695"/>
            <a:ext cx="9144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1" y="1644242"/>
            <a:ext cx="6971533" cy="397586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2041730"/>
            <a:ext cx="69723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70800" y="1425734"/>
            <a:ext cx="0" cy="1143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1804735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761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8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1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1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99" y="4671264"/>
            <a:ext cx="1018358" cy="235811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3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4778375"/>
            <a:ext cx="914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9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chemeClr val="tx1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  <p:sldLayoutId id="2147485017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</a:t>
            </a:r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young-ho.hwang@sas.com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2266950"/>
            <a:ext cx="7116763" cy="400110"/>
          </a:xfrm>
        </p:spPr>
        <p:txBody>
          <a:bodyPr/>
          <a:lstStyle/>
          <a:p>
            <a:r>
              <a:rPr lang="en-US" sz="2000" dirty="0" err="1" smtClean="0"/>
              <a:t>SASBITreeViewer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>
          <a:xfrm>
            <a:off x="339725" y="2602010"/>
            <a:ext cx="7116763" cy="276999"/>
          </a:xfrm>
        </p:spPr>
        <p:txBody>
          <a:bodyPr/>
          <a:lstStyle/>
          <a:p>
            <a:r>
              <a:rPr lang="en-US" dirty="0" smtClean="0"/>
              <a:t>Install &amp; Configuration Guide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 flipH="1">
            <a:off x="6629400" y="3105150"/>
            <a:ext cx="1066800" cy="381000"/>
          </a:xfrm>
          <a:prstGeom prst="rect">
            <a:avLst/>
          </a:prstGeom>
        </p:spPr>
        <p:txBody>
          <a:bodyPr/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2014.08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2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SASBitreeviewer</a:t>
            </a:r>
            <a:r>
              <a:rPr lang="en-US" dirty="0" smtClean="0"/>
              <a:t> in metadata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214239"/>
            <a:ext cx="3083313" cy="3010055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Open ‘</a:t>
            </a:r>
            <a:r>
              <a:rPr lang="en-US" sz="1200" dirty="0" err="1" smtClean="0"/>
              <a:t>load_software_component.sas</a:t>
            </a:r>
            <a:r>
              <a:rPr lang="en-US" sz="1200" dirty="0" smtClean="0"/>
              <a:t>’</a:t>
            </a:r>
          </a:p>
          <a:p>
            <a:pPr marL="228600" indent="-228600">
              <a:buAutoNum type="arabicPeriod"/>
            </a:pPr>
            <a:r>
              <a:rPr lang="en-US" altLang="ko-KR" sz="1200" dirty="0"/>
              <a:t>Edit </a:t>
            </a:r>
            <a:r>
              <a:rPr lang="en-US" altLang="ko-KR" sz="1200" dirty="0" smtClean="0"/>
              <a:t>red </a:t>
            </a:r>
            <a:r>
              <a:rPr lang="en-US" altLang="ko-KR" sz="1200" dirty="0"/>
              <a:t>highlighted color code in accordance with your environment.</a:t>
            </a:r>
            <a:endParaRPr lang="en-US" sz="1200" dirty="0" smtClean="0"/>
          </a:p>
          <a:p>
            <a:pPr marL="182880" lvl="1" indent="0">
              <a:buNone/>
            </a:pPr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SourceConnections</a:t>
            </a:r>
            <a:r>
              <a:rPr lang="en-US" altLang="ko-KR" sz="1000" dirty="0"/>
              <a:t>&gt;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&lt;</a:t>
            </a:r>
            <a:r>
              <a:rPr lang="en-US" altLang="ko-KR" sz="1000" dirty="0" err="1"/>
              <a:t>TCPIPConnection</a:t>
            </a:r>
            <a:r>
              <a:rPr lang="en-US" altLang="ko-KR" sz="1000" dirty="0"/>
              <a:t>  Name="Connection URI" 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     </a:t>
            </a:r>
            <a:r>
              <a:rPr lang="en-US" altLang="ko-KR" sz="1000" dirty="0" err="1"/>
              <a:t>CommunicationProtocol</a:t>
            </a:r>
            <a:r>
              <a:rPr lang="en-US" altLang="ko-KR" sz="1000" dirty="0"/>
              <a:t>="</a:t>
            </a:r>
            <a:r>
              <a:rPr lang="en-US" altLang="ko-KR" sz="1000" dirty="0">
                <a:solidFill>
                  <a:srgbClr val="FF0000"/>
                </a:solidFill>
              </a:rPr>
              <a:t>http</a:t>
            </a:r>
            <a:r>
              <a:rPr lang="en-US" altLang="ko-KR" sz="1000" dirty="0"/>
              <a:t>" 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     </a:t>
            </a:r>
            <a:r>
              <a:rPr lang="en-US" altLang="ko-KR" sz="1000" dirty="0" err="1" smtClean="0"/>
              <a:t>Desc</a:t>
            </a:r>
            <a:r>
              <a:rPr lang="en-US" altLang="ko-KR" sz="1000" dirty="0"/>
              <a:t>="The URL to the root context of the preferences WAR"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     </a:t>
            </a:r>
            <a:r>
              <a:rPr lang="en-US" altLang="ko-KR" sz="1000" dirty="0" err="1" smtClean="0"/>
              <a:t>HostName</a:t>
            </a:r>
            <a:r>
              <a:rPr lang="en-US" altLang="ko-KR" sz="1000" dirty="0"/>
              <a:t>="</a:t>
            </a:r>
            <a:r>
              <a:rPr lang="en-US" altLang="ko-KR" sz="1000" dirty="0" smtClean="0">
                <a:solidFill>
                  <a:srgbClr val="FF0000"/>
                </a:solidFill>
              </a:rPr>
              <a:t>korchw.apac.sas.com</a:t>
            </a:r>
            <a:r>
              <a:rPr lang="en-US" altLang="ko-KR" sz="1000" dirty="0"/>
              <a:t>" 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     </a:t>
            </a:r>
            <a:r>
              <a:rPr lang="en-US" altLang="ko-KR" sz="1000" dirty="0"/>
              <a:t>Port="</a:t>
            </a:r>
            <a:r>
              <a:rPr lang="en-US" altLang="ko-KR" sz="1000" dirty="0">
                <a:solidFill>
                  <a:srgbClr val="FF0000"/>
                </a:solidFill>
              </a:rPr>
              <a:t>80</a:t>
            </a:r>
            <a:r>
              <a:rPr lang="en-US" altLang="ko-KR" sz="1000" dirty="0"/>
              <a:t>" 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     </a:t>
            </a:r>
            <a:r>
              <a:rPr lang="en-US" altLang="ko-KR" sz="1000" dirty="0"/>
              <a:t>Service</a:t>
            </a:r>
            <a:r>
              <a:rPr lang="en-US" altLang="ko-KR" sz="1000" dirty="0" smtClean="0"/>
              <a:t>="/</a:t>
            </a:r>
            <a:r>
              <a:rPr lang="en-US" altLang="ko-KR" sz="1000" dirty="0" err="1" smtClean="0"/>
              <a:t>SASBITreeViewer</a:t>
            </a:r>
            <a:r>
              <a:rPr lang="en-US" altLang="ko-KR" sz="1000" dirty="0"/>
              <a:t>"/&gt;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000" dirty="0" smtClean="0"/>
              <a:t>&lt;/</a:t>
            </a:r>
            <a:r>
              <a:rPr lang="en-US" altLang="ko-KR" sz="1000" dirty="0" err="1"/>
              <a:t>SourceConnections</a:t>
            </a:r>
            <a:r>
              <a:rPr lang="en-US" altLang="ko-KR" sz="1000" dirty="0" smtClean="0"/>
              <a:t>&gt;</a:t>
            </a:r>
          </a:p>
          <a:p>
            <a:pPr marL="0" lvl="0" indent="0">
              <a:buClr>
                <a:srgbClr val="00539B"/>
              </a:buClr>
              <a:buNone/>
            </a:pPr>
            <a:r>
              <a:rPr lang="en-US" altLang="ko-KR" sz="1200" dirty="0" smtClean="0">
                <a:solidFill>
                  <a:srgbClr val="596267">
                    <a:lumMod val="50000"/>
                  </a:srgbClr>
                </a:solidFill>
              </a:rPr>
              <a:t>* Full </a:t>
            </a:r>
            <a:r>
              <a:rPr lang="en-US" altLang="ko-KR" sz="1200" dirty="0">
                <a:solidFill>
                  <a:srgbClr val="596267">
                    <a:lumMod val="50000"/>
                  </a:srgbClr>
                </a:solidFill>
              </a:rPr>
              <a:t>source </a:t>
            </a:r>
            <a:r>
              <a:rPr lang="en-US" altLang="ko-KR" sz="1200" dirty="0" smtClean="0">
                <a:solidFill>
                  <a:srgbClr val="596267">
                    <a:lumMod val="50000"/>
                  </a:srgbClr>
                </a:solidFill>
              </a:rPr>
              <a:t>codes </a:t>
            </a:r>
            <a:r>
              <a:rPr lang="en-US" altLang="ko-KR" sz="1200" dirty="0">
                <a:solidFill>
                  <a:srgbClr val="596267">
                    <a:lumMod val="50000"/>
                  </a:srgbClr>
                </a:solidFill>
              </a:rPr>
              <a:t>exist on the notes</a:t>
            </a:r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13" y="742950"/>
            <a:ext cx="5447875" cy="37434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27702" y="2252565"/>
            <a:ext cx="2743200" cy="6351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42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SASBitreeviewer</a:t>
            </a:r>
            <a:r>
              <a:rPr lang="en-US" dirty="0" smtClean="0"/>
              <a:t> in metadata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81000" y="1108689"/>
            <a:ext cx="8385175" cy="424732"/>
          </a:xfrm>
        </p:spPr>
        <p:txBody>
          <a:bodyPr/>
          <a:lstStyle/>
          <a:p>
            <a:r>
              <a:rPr lang="en-US" dirty="0" smtClean="0"/>
              <a:t>Run ‘</a:t>
            </a:r>
            <a:r>
              <a:rPr lang="en-US" dirty="0" err="1" smtClean="0"/>
              <a:t>load_software_component.sas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06075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37" y="716600"/>
            <a:ext cx="5560163" cy="3760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SASBitreeviewer</a:t>
            </a:r>
            <a:r>
              <a:rPr lang="en-US" dirty="0" smtClean="0"/>
              <a:t> in metadata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897504"/>
            <a:ext cx="3083313" cy="1643527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Log in SAS Management Console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Navigate to ‘Application Management’ -&gt; ‘Configuration Manager’ -&gt; Click to ‘SAS Application Infrastructure’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Check Whether ‘</a:t>
            </a:r>
            <a:r>
              <a:rPr lang="en-US" sz="1200" dirty="0" err="1" smtClean="0"/>
              <a:t>SASBITreeViewer</a:t>
            </a:r>
            <a:r>
              <a:rPr lang="en-US" sz="1200" dirty="0" smtClean="0"/>
              <a:t>’ exists or not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066950" y="2710268"/>
            <a:ext cx="2479287" cy="152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67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229904"/>
            <a:ext cx="3083313" cy="978729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Log in SAS Management Console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Click ‘Folders’ tab.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Right mouse click ‘Shared Data’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Click ‘Import SAS Package’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124200" y="602708"/>
            <a:ext cx="5760000" cy="3902857"/>
            <a:chOff x="3124200" y="602708"/>
            <a:chExt cx="5760000" cy="390285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602708"/>
              <a:ext cx="5760000" cy="390285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767253" y="2822652"/>
              <a:ext cx="1648372" cy="21665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749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37556"/>
            <a:ext cx="5760000" cy="3910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04"/>
            <a:ext cx="3083313" cy="53553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5. Select ‘</a:t>
            </a:r>
            <a:r>
              <a:rPr lang="en-US" sz="1200" dirty="0" err="1" smtClean="0"/>
              <a:t>getParamValues.spk</a:t>
            </a:r>
            <a:r>
              <a:rPr lang="en-US" sz="1200" dirty="0" smtClean="0"/>
              <a:t>’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48400" y="2190750"/>
            <a:ext cx="1371600" cy="457200"/>
          </a:xfrm>
          <a:prstGeom prst="wedgeRoundRectCallout">
            <a:avLst>
              <a:gd name="adj1" fmla="val 22256"/>
              <a:gd name="adj2" fmla="val -12042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Click ‘Browse’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48400" y="3257550"/>
            <a:ext cx="1371600" cy="457200"/>
          </a:xfrm>
          <a:prstGeom prst="wedgeRoundRectCallout">
            <a:avLst>
              <a:gd name="adj1" fmla="val -53354"/>
              <a:gd name="adj2" fmla="val 9664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51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04"/>
            <a:ext cx="3083313" cy="53553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6. Check object to import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02708"/>
            <a:ext cx="5760000" cy="390673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419600" y="2278331"/>
            <a:ext cx="1371600" cy="457200"/>
          </a:xfrm>
          <a:prstGeom prst="wedgeRoundRectCallout">
            <a:avLst>
              <a:gd name="adj1" fmla="val -7825"/>
              <a:gd name="adj2" fmla="val -11798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Check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getParamValues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1200" y="3165286"/>
            <a:ext cx="1371600" cy="457200"/>
          </a:xfrm>
          <a:prstGeom prst="wedgeRoundRectCallout">
            <a:avLst>
              <a:gd name="adj1" fmla="val -2408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38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04"/>
            <a:ext cx="3083313" cy="53553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7. Click ‘Next’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66750"/>
            <a:ext cx="5760000" cy="391428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080400" y="3181350"/>
            <a:ext cx="1371600" cy="457200"/>
          </a:xfrm>
          <a:prstGeom prst="wedgeRoundRectCallout">
            <a:avLst>
              <a:gd name="adj1" fmla="val -44411"/>
              <a:gd name="adj2" fmla="val 12591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61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3"/>
            <a:ext cx="3083313" cy="313932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8. Select ‘</a:t>
            </a:r>
            <a:r>
              <a:rPr lang="en-US" sz="1200" dirty="0" err="1" smtClean="0"/>
              <a:t>SASApp</a:t>
            </a:r>
            <a:r>
              <a:rPr lang="en-US" sz="1200" dirty="0" smtClean="0"/>
              <a:t>’ Server</a:t>
            </a: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58463"/>
            <a:ext cx="5760000" cy="391245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5662615" y="2343865"/>
            <a:ext cx="1371600" cy="457200"/>
          </a:xfrm>
          <a:prstGeom prst="wedgeRoundRectCallout">
            <a:avLst>
              <a:gd name="adj1" fmla="val 22256"/>
              <a:gd name="adj2" fmla="val -12042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SASApp</a:t>
            </a:r>
            <a:r>
              <a:rPr lang="en-US" altLang="ko-KR" sz="1100" dirty="0" smtClean="0">
                <a:solidFill>
                  <a:schemeClr val="tx1"/>
                </a:solidFill>
              </a:rPr>
              <a:t>’ server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43600" y="3228790"/>
            <a:ext cx="1371600" cy="457200"/>
          </a:xfrm>
          <a:prstGeom prst="wedgeRoundRectCallout">
            <a:avLst>
              <a:gd name="adj1" fmla="val -3465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71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3"/>
            <a:ext cx="3083313" cy="313932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9. Select Source Code Repositories </a:t>
            </a: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94401"/>
            <a:ext cx="5760000" cy="3908572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7543800" y="1506411"/>
            <a:ext cx="1371600" cy="457200"/>
          </a:xfrm>
          <a:prstGeom prst="wedgeRoundRectCallout">
            <a:avLst>
              <a:gd name="adj1" fmla="val -46037"/>
              <a:gd name="adj2" fmla="val 18445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Click ‘Add’ button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696200" y="2515432"/>
            <a:ext cx="1371600" cy="457200"/>
          </a:xfrm>
          <a:prstGeom prst="wedgeRoundRectCallout">
            <a:avLst>
              <a:gd name="adj1" fmla="val -67988"/>
              <a:gd name="adj2" fmla="val 6006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Type ‘C:\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STPRVDemo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696200" y="3280602"/>
            <a:ext cx="1371600" cy="457200"/>
          </a:xfrm>
          <a:prstGeom prst="wedgeRoundRectCallout">
            <a:avLst>
              <a:gd name="adj1" fmla="val -80996"/>
              <a:gd name="adj2" fmla="val 8201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51000" y="1271771"/>
            <a:ext cx="1371600" cy="457200"/>
          </a:xfrm>
          <a:prstGeom prst="wedgeRoundRectCallout">
            <a:avLst>
              <a:gd name="adj1" fmla="val 3557"/>
              <a:gd name="adj2" fmla="val 13079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</a:t>
            </a:r>
            <a:r>
              <a:rPr lang="en-US" altLang="ko-KR" sz="1100" dirty="0">
                <a:solidFill>
                  <a:schemeClr val="tx1"/>
                </a:solidFill>
              </a:rPr>
              <a:t>Select ‘C:\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STPRVDemo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79400" y="3192003"/>
            <a:ext cx="1371600" cy="457200"/>
          </a:xfrm>
          <a:prstGeom prst="wedgeRoundRectCallout">
            <a:avLst>
              <a:gd name="adj1" fmla="val 41768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36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65"/>
            <a:ext cx="3083313" cy="293607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10. Check Summary</a:t>
            </a: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666750"/>
            <a:ext cx="5760000" cy="3908572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5943600" y="3228790"/>
            <a:ext cx="1371600" cy="457200"/>
          </a:xfrm>
          <a:prstGeom prst="wedgeRoundRectCallout">
            <a:avLst>
              <a:gd name="adj1" fmla="val -3465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3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510" y="1268016"/>
            <a:ext cx="4800600" cy="32575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0" y="141001"/>
            <a:ext cx="2516188" cy="58477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Table of contents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16151"/>
              </p:ext>
            </p:extLst>
          </p:nvPr>
        </p:nvGraphicFramePr>
        <p:xfrm>
          <a:off x="2171700" y="1268016"/>
          <a:ext cx="4800600" cy="3263900"/>
        </p:xfrm>
        <a:graphic>
          <a:graphicData uri="http://schemas.openxmlformats.org/drawingml/2006/table">
            <a:tbl>
              <a:tblPr/>
              <a:tblGrid>
                <a:gridCol w="4800600"/>
              </a:tblGrid>
              <a:tr h="81597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1. Introduction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597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2. Installation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597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3. Create report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597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4. Contact Info.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3"/>
            <a:ext cx="3083313" cy="313932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11. Input </a:t>
            </a:r>
            <a:r>
              <a:rPr lang="en-US" sz="1200" dirty="0" err="1" smtClean="0"/>
              <a:t>SASApp</a:t>
            </a:r>
            <a:r>
              <a:rPr lang="en-US" sz="1200" dirty="0" smtClean="0"/>
              <a:t> Log on credential</a:t>
            </a: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94401"/>
            <a:ext cx="5760000" cy="3902857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156600" y="1504950"/>
            <a:ext cx="1371600" cy="538203"/>
          </a:xfrm>
          <a:prstGeom prst="wedgeRoundRectCallout">
            <a:avLst>
              <a:gd name="adj1" fmla="val -3465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Input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SASdemo</a:t>
            </a:r>
            <a:r>
              <a:rPr lang="en-US" altLang="ko-KR" sz="1100" dirty="0" smtClean="0">
                <a:solidFill>
                  <a:schemeClr val="tx1"/>
                </a:solidFill>
              </a:rPr>
              <a:t>’ id and password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19800" y="3181350"/>
            <a:ext cx="1371600" cy="457200"/>
          </a:xfrm>
          <a:prstGeom prst="wedgeRoundRectCallout">
            <a:avLst>
              <a:gd name="adj1" fmla="val -3465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62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Import ‘</a:t>
            </a:r>
            <a:r>
              <a:rPr lang="en-US" dirty="0" err="1" smtClean="0"/>
              <a:t>getParamValues.spk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04"/>
            <a:ext cx="3083313" cy="53553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12. Import complete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919653" y="2865399"/>
            <a:ext cx="1648372" cy="216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819150"/>
            <a:ext cx="5320821" cy="360000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6553200" y="3181350"/>
            <a:ext cx="1371600" cy="457200"/>
          </a:xfrm>
          <a:prstGeom prst="wedgeRoundRectCallout">
            <a:avLst>
              <a:gd name="adj1" fmla="val -34655"/>
              <a:gd name="adj2" fmla="val 10884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72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smtClean="0"/>
              <a:t>3 par file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491991"/>
            <a:ext cx="8232775" cy="1089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smtClean="0"/>
              <a:t>‘SASBITreeViewer94.par</a:t>
            </a:r>
            <a:r>
              <a:rPr lang="en-US" dirty="0"/>
              <a:t>’, ‘</a:t>
            </a:r>
            <a:r>
              <a:rPr lang="en-US" dirty="0" err="1"/>
              <a:t>VAViewerPortlet.par</a:t>
            </a:r>
            <a:r>
              <a:rPr lang="en-US" dirty="0"/>
              <a:t>’ and </a:t>
            </a:r>
            <a:r>
              <a:rPr lang="en-US" dirty="0" smtClean="0"/>
              <a:t>‘</a:t>
            </a:r>
            <a:r>
              <a:rPr lang="en-US" dirty="0" err="1" smtClean="0"/>
              <a:t>SASSingleSTPPortlet.par</a:t>
            </a:r>
            <a:r>
              <a:rPr lang="en-US" dirty="0"/>
              <a:t>’ to ‘C</a:t>
            </a:r>
            <a:r>
              <a:rPr lang="en-US" dirty="0" smtClean="0"/>
              <a:t>:\SAS\</a:t>
            </a:r>
            <a:r>
              <a:rPr lang="en-US" dirty="0" err="1" smtClean="0"/>
              <a:t>Config</a:t>
            </a:r>
            <a:r>
              <a:rPr lang="en-US" dirty="0" smtClean="0"/>
              <a:t>\Lev1\Web\Applications\SASPortlets4.4\Deployed</a:t>
            </a:r>
            <a:r>
              <a:rPr lang="en-US" dirty="0"/>
              <a:t>\’</a:t>
            </a:r>
          </a:p>
        </p:txBody>
      </p:sp>
    </p:spTree>
    <p:extLst>
      <p:ext uri="{BB962C8B-B14F-4D97-AF65-F5344CB8AC3E}">
        <p14:creationId xmlns:p14="http://schemas.microsoft.com/office/powerpoint/2010/main" val="1600901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 smtClean="0"/>
              <a:t>SASBITreeViewerA</a:t>
            </a:r>
            <a:r>
              <a:rPr lang="en-US" dirty="0" smtClean="0"/>
              <a:t> folder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658190"/>
            <a:ext cx="8232775" cy="7571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smtClean="0"/>
              <a:t>‘</a:t>
            </a:r>
            <a:r>
              <a:rPr lang="en-US" dirty="0" err="1" smtClean="0"/>
              <a:t>SASBITreeViewerA</a:t>
            </a:r>
            <a:r>
              <a:rPr lang="en-US" dirty="0" smtClean="0"/>
              <a:t>’ folder </a:t>
            </a:r>
            <a:r>
              <a:rPr lang="en-US" dirty="0"/>
              <a:t>to ‘C</a:t>
            </a:r>
            <a:r>
              <a:rPr lang="en-US" dirty="0" smtClean="0"/>
              <a:t>:\SAS\</a:t>
            </a:r>
            <a:r>
              <a:rPr lang="en-US" dirty="0" err="1" smtClean="0"/>
              <a:t>Config</a:t>
            </a:r>
            <a:r>
              <a:rPr lang="en-US" dirty="0" smtClean="0"/>
              <a:t>\Lev1\Web\</a:t>
            </a:r>
            <a:r>
              <a:rPr lang="en-US" dirty="0" err="1" smtClean="0"/>
              <a:t>WebServer</a:t>
            </a:r>
            <a:r>
              <a:rPr lang="en-US" dirty="0" smtClean="0"/>
              <a:t>\</a:t>
            </a:r>
            <a:r>
              <a:rPr lang="en-US" dirty="0" err="1" smtClean="0"/>
              <a:t>htdocs</a:t>
            </a:r>
            <a:r>
              <a:rPr lang="en-US" dirty="0"/>
              <a:t>\’</a:t>
            </a:r>
          </a:p>
        </p:txBody>
      </p:sp>
    </p:spTree>
    <p:extLst>
      <p:ext uri="{BB962C8B-B14F-4D97-AF65-F5344CB8AC3E}">
        <p14:creationId xmlns:p14="http://schemas.microsoft.com/office/powerpoint/2010/main" val="352185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Restart server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229907"/>
            <a:ext cx="3083313" cy="978729"/>
          </a:xfrm>
        </p:spPr>
        <p:txBody>
          <a:bodyPr/>
          <a:lstStyle/>
          <a:p>
            <a:r>
              <a:rPr lang="en-US" sz="1200" dirty="0"/>
              <a:t>Restart </a:t>
            </a:r>
            <a:r>
              <a:rPr lang="en-US" sz="1200" dirty="0" smtClean="0"/>
              <a:t>‘SAS[Config-Lev1]</a:t>
            </a:r>
            <a:r>
              <a:rPr lang="en-US" sz="1200" dirty="0" err="1" smtClean="0"/>
              <a:t>httpd-WebServer</a:t>
            </a:r>
            <a:r>
              <a:rPr lang="en-US" sz="1200" dirty="0"/>
              <a:t>’ and </a:t>
            </a:r>
            <a:r>
              <a:rPr lang="en-US" sz="1200" dirty="0" smtClean="0"/>
              <a:t>‘SAS </a:t>
            </a:r>
            <a:r>
              <a:rPr lang="en-US" sz="1200" dirty="0"/>
              <a:t>[Config-Lev1] </a:t>
            </a:r>
            <a:r>
              <a:rPr lang="en-US" sz="1200" dirty="0" smtClean="0"/>
              <a:t>SASServer1_1 </a:t>
            </a:r>
            <a:r>
              <a:rPr lang="en-US" sz="1200" dirty="0"/>
              <a:t>- </a:t>
            </a:r>
            <a:r>
              <a:rPr lang="en-US" sz="1200" dirty="0" err="1"/>
              <a:t>WebAppServer</a:t>
            </a:r>
            <a:r>
              <a:rPr lang="en-US" sz="1200" dirty="0"/>
              <a:t>’</a:t>
            </a:r>
            <a:endParaRPr lang="en-US" sz="1200" dirty="0" smtClean="0"/>
          </a:p>
          <a:p>
            <a:pPr marL="228600" indent="-228600">
              <a:buAutoNum type="arabicPeriod"/>
            </a:pPr>
            <a:endParaRPr 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00400" y="602708"/>
            <a:ext cx="5760000" cy="3983614"/>
            <a:chOff x="3200400" y="602708"/>
            <a:chExt cx="5760000" cy="39836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602708"/>
              <a:ext cx="5760000" cy="398361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459526" y="2013257"/>
              <a:ext cx="3379673" cy="21665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59527" y="3148696"/>
              <a:ext cx="3379673" cy="21665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049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340708"/>
            <a:ext cx="3083313" cy="75713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Open Web Browser such as IE or Chrome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Log in ‘</a:t>
            </a:r>
            <a:r>
              <a:rPr lang="en-US" sz="1200" dirty="0" err="1" smtClean="0"/>
              <a:t>sasadm@saspw</a:t>
            </a:r>
            <a:r>
              <a:rPr lang="en-US" sz="1200" dirty="0" smtClean="0"/>
              <a:t>’ account</a:t>
            </a:r>
            <a:endParaRPr 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97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cenario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684408"/>
            <a:ext cx="3083313" cy="2069734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Scenario</a:t>
            </a:r>
          </a:p>
          <a:p>
            <a:pPr lvl="1"/>
            <a:r>
              <a:rPr lang="en-US" sz="1000" dirty="0" smtClean="0"/>
              <a:t>Clients want to see sales data by year, country, and state.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Data</a:t>
            </a:r>
          </a:p>
          <a:p>
            <a:pPr lvl="1"/>
            <a:r>
              <a:rPr lang="en-US" sz="1000" dirty="0" smtClean="0"/>
              <a:t>SAShelp.prdsal2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Search condition(Prompts)</a:t>
            </a:r>
          </a:p>
          <a:p>
            <a:pPr lvl="1"/>
            <a:r>
              <a:rPr lang="en-US" sz="1000" dirty="0" smtClean="0"/>
              <a:t>Year, Country,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Output(Result)</a:t>
            </a:r>
          </a:p>
          <a:p>
            <a:pPr lvl="1"/>
            <a:r>
              <a:rPr lang="en-US" sz="1000" dirty="0"/>
              <a:t>country, state, year, month, </a:t>
            </a:r>
            <a:r>
              <a:rPr lang="en-US" sz="1000" dirty="0" err="1"/>
              <a:t>prodtype</a:t>
            </a:r>
            <a:r>
              <a:rPr lang="en-US" sz="1000" dirty="0"/>
              <a:t>, product, actual, predict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23950"/>
            <a:ext cx="5760000" cy="29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3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229912"/>
            <a:ext cx="3083313" cy="978729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/>
              <a:t>Log in </a:t>
            </a:r>
            <a:r>
              <a:rPr lang="en-US" altLang="ko-KR" sz="1200" dirty="0" smtClean="0"/>
              <a:t>SAS </a:t>
            </a:r>
            <a:r>
              <a:rPr lang="en-US" altLang="ko-KR" sz="1200" dirty="0"/>
              <a:t>Management Console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/>
              <a:t>Go to ‘Folders’ tab.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/>
              <a:t>Right mouse click ‘SAS Folders’.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/>
              <a:t>Click ‘New Folder’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469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802656" y="2569460"/>
            <a:ext cx="1371600" cy="457200"/>
          </a:xfrm>
          <a:prstGeom prst="wedgeRoundRectCallout">
            <a:avLst>
              <a:gd name="adj1" fmla="val -80184"/>
              <a:gd name="adj2" fmla="val -17408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‘New Folder’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42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89271"/>
            <a:ext cx="3083313" cy="260008"/>
          </a:xfrm>
        </p:spPr>
        <p:txBody>
          <a:bodyPr/>
          <a:lstStyle/>
          <a:p>
            <a:r>
              <a:rPr lang="en-US" sz="1000" dirty="0" smtClean="0"/>
              <a:t>Input Folder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673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181600" y="2490675"/>
            <a:ext cx="1371600" cy="457200"/>
          </a:xfrm>
          <a:prstGeom prst="wedgeRoundRectCallout">
            <a:avLst>
              <a:gd name="adj1" fmla="val -53355"/>
              <a:gd name="adj2" fmla="val -15457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975087" y="2719275"/>
            <a:ext cx="1371600" cy="457200"/>
          </a:xfrm>
          <a:prstGeom prst="wedgeRoundRectCallout">
            <a:avLst>
              <a:gd name="adj1" fmla="val -107014"/>
              <a:gd name="adj2" fmla="val 15030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55847"/>
            <a:ext cx="6054720" cy="338554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18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55847"/>
            <a:ext cx="6054720" cy="338554"/>
          </a:xfrm>
        </p:spPr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preparation</a:t>
            </a:r>
            <a:endParaRPr lang="en-US" altLang="ko-KR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2"/>
            <a:ext cx="3083313" cy="293607"/>
          </a:xfrm>
        </p:spPr>
        <p:txBody>
          <a:bodyPr/>
          <a:lstStyle/>
          <a:p>
            <a:r>
              <a:rPr lang="en-US" sz="1200" dirty="0" smtClean="0"/>
              <a:t>Click ‘Finish’</a:t>
            </a:r>
            <a:endParaRPr 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17112"/>
            <a:ext cx="5760000" cy="389142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975087" y="2719275"/>
            <a:ext cx="1371600" cy="457200"/>
          </a:xfrm>
          <a:prstGeom prst="wedgeRoundRectCallout">
            <a:avLst>
              <a:gd name="adj1" fmla="val -69616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44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5847"/>
            <a:ext cx="2515438" cy="338554"/>
          </a:xfrm>
        </p:spPr>
        <p:txBody>
          <a:bodyPr/>
          <a:lstStyle/>
          <a:p>
            <a:r>
              <a:rPr lang="en-US" dirty="0" smtClean="0"/>
              <a:t>1.iNTRODUCTION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882595"/>
            <a:ext cx="8232775" cy="2308324"/>
          </a:xfrm>
        </p:spPr>
        <p:txBody>
          <a:bodyPr/>
          <a:lstStyle/>
          <a:p>
            <a:r>
              <a:rPr lang="en-US" dirty="0" smtClean="0"/>
              <a:t>This document covers how to install </a:t>
            </a:r>
            <a:r>
              <a:rPr lang="en-US" dirty="0" err="1" smtClean="0"/>
              <a:t>SASBITreeViewer</a:t>
            </a:r>
            <a:r>
              <a:rPr lang="en-US" dirty="0" smtClean="0"/>
              <a:t> which is fully integrated with SAS Portal and create </a:t>
            </a:r>
            <a:r>
              <a:rPr lang="en-US" dirty="0" err="1" smtClean="0"/>
              <a:t>SASBITreeViewer</a:t>
            </a:r>
            <a:r>
              <a:rPr lang="en-US" dirty="0" smtClean="0"/>
              <a:t> report.</a:t>
            </a:r>
          </a:p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To meet clients needs for typical reports.</a:t>
            </a:r>
          </a:p>
          <a:p>
            <a:pPr lvl="1"/>
            <a:r>
              <a:rPr lang="en-US" altLang="ko-KR" dirty="0"/>
              <a:t>Only need </a:t>
            </a:r>
            <a:r>
              <a:rPr lang="en-US" altLang="ko-KR" dirty="0" smtClean="0"/>
              <a:t>SAS </a:t>
            </a:r>
            <a:r>
              <a:rPr lang="en-US" altLang="ko-KR" dirty="0"/>
              <a:t>programming (No </a:t>
            </a:r>
            <a:r>
              <a:rPr lang="en-US" altLang="ko-KR" dirty="0" smtClean="0"/>
              <a:t>other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programming is required)</a:t>
            </a:r>
            <a:endParaRPr lang="en-US" altLang="ko-KR" dirty="0"/>
          </a:p>
          <a:p>
            <a:pPr lvl="1"/>
            <a:r>
              <a:rPr lang="en-US" dirty="0" smtClean="0"/>
              <a:t>Easy to apply design(CSS)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81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/>
              <a:t>Right mouse click </a:t>
            </a: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SASReport</a:t>
            </a:r>
            <a:r>
              <a:rPr lang="en-US" altLang="ko-KR" sz="1200" dirty="0" smtClean="0"/>
              <a:t>’.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 smtClean="0"/>
              <a:t>Click ‘New’ -&gt; ‘Folder</a:t>
            </a:r>
            <a:r>
              <a:rPr lang="en-US" altLang="ko-KR" sz="1200" dirty="0"/>
              <a:t>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22687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400800" y="1698812"/>
            <a:ext cx="1371600" cy="457200"/>
          </a:xfrm>
          <a:prstGeom prst="wedgeRoundRectCallout">
            <a:avLst>
              <a:gd name="adj1" fmla="val -69616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‘Folder’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82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Input Folder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42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25627" y="2229195"/>
            <a:ext cx="1371600" cy="457200"/>
          </a:xfrm>
          <a:prstGeom prst="wedgeRoundRectCallout">
            <a:avLst>
              <a:gd name="adj1" fmla="val -75307"/>
              <a:gd name="adj2" fmla="val -1106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’00.Data’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97227" y="2719275"/>
            <a:ext cx="1371600" cy="457200"/>
          </a:xfrm>
          <a:prstGeom prst="wedgeRoundRectCallout">
            <a:avLst>
              <a:gd name="adj1" fmla="val -69616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93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0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/>
              <a:t>Right mouse click </a:t>
            </a: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SASReport</a:t>
            </a:r>
            <a:r>
              <a:rPr lang="en-US" altLang="ko-KR" sz="1200" dirty="0" smtClean="0"/>
              <a:t>’.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 smtClean="0"/>
              <a:t>Click ‘New’ -&gt; ‘Folder</a:t>
            </a:r>
            <a:r>
              <a:rPr lang="en-US" altLang="ko-KR" sz="1200" dirty="0"/>
              <a:t>’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400800" y="1698812"/>
            <a:ext cx="1371600" cy="457200"/>
          </a:xfrm>
          <a:prstGeom prst="wedgeRoundRectCallout">
            <a:avLst>
              <a:gd name="adj1" fmla="val -69616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‘Folder’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85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0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Input folder name</a:t>
            </a:r>
            <a:endParaRPr lang="en-US" sz="10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525627" y="2229195"/>
            <a:ext cx="1371600" cy="457200"/>
          </a:xfrm>
          <a:prstGeom prst="wedgeRoundRectCallout">
            <a:avLst>
              <a:gd name="adj1" fmla="val -75307"/>
              <a:gd name="adj2" fmla="val -1106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01.Sales’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97227" y="2719275"/>
            <a:ext cx="1371600" cy="457200"/>
          </a:xfrm>
          <a:prstGeom prst="wedgeRoundRectCallout">
            <a:avLst>
              <a:gd name="adj1" fmla="val -69616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69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008313"/>
            <a:ext cx="3083313" cy="1421928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Go to ‘Plug-ins’ tab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Navigate to ‘SAS Management Console’ -&gt; ‘Environment Management’ -&gt; Data Library Manager’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Right mouse click ‘Libraries’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Click ‘New Library’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401"/>
            <a:ext cx="5760000" cy="389916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854498" y="2719277"/>
            <a:ext cx="1371600" cy="457200"/>
          </a:xfrm>
          <a:prstGeom prst="wedgeRoundRectCallout">
            <a:avLst>
              <a:gd name="adj1" fmla="val -72868"/>
              <a:gd name="adj2" fmla="val -1326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‘New Library’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89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r>
              <a:rPr lang="en-US" sz="1200" dirty="0" smtClean="0"/>
              <a:t>Select ‘SAS BASE Library’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450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943600" y="2331361"/>
            <a:ext cx="1371600" cy="457200"/>
          </a:xfrm>
          <a:prstGeom prst="wedgeRoundRectCallout">
            <a:avLst>
              <a:gd name="adj1" fmla="val -94819"/>
              <a:gd name="adj2" fmla="val 9176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</a:t>
            </a:r>
            <a:r>
              <a:rPr lang="en-US" altLang="ko-KR" sz="1100" dirty="0">
                <a:solidFill>
                  <a:schemeClr val="tx1"/>
                </a:solidFill>
              </a:rPr>
              <a:t> Select </a:t>
            </a:r>
            <a:r>
              <a:rPr lang="en-US" altLang="ko-KR" sz="1100" dirty="0" smtClean="0">
                <a:solidFill>
                  <a:schemeClr val="tx1"/>
                </a:solidFill>
              </a:rPr>
              <a:t>‘SAS </a:t>
            </a:r>
            <a:r>
              <a:rPr lang="en-US" altLang="ko-KR" sz="1100" dirty="0">
                <a:solidFill>
                  <a:schemeClr val="tx1"/>
                </a:solidFill>
              </a:rPr>
              <a:t>BASE </a:t>
            </a:r>
            <a:r>
              <a:rPr lang="en-US" altLang="ko-KR" sz="1100" dirty="0" smtClean="0">
                <a:solidFill>
                  <a:schemeClr val="tx1"/>
                </a:solidFill>
              </a:rPr>
              <a:t>Library’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00800" y="3195688"/>
            <a:ext cx="1371600" cy="457200"/>
          </a:xfrm>
          <a:prstGeom prst="wedgeRoundRectCallout">
            <a:avLst>
              <a:gd name="adj1" fmla="val -37908"/>
              <a:gd name="adj2" fmla="val 1454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34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Input library name and select location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42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94600" y="1455808"/>
            <a:ext cx="1371600" cy="457200"/>
          </a:xfrm>
          <a:prstGeom prst="wedgeRoundRectCallout">
            <a:avLst>
              <a:gd name="adj1" fmla="val -72055"/>
              <a:gd name="adj2" fmla="val -33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Type ‘SAS Report Lib’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94600" y="3409950"/>
            <a:ext cx="1371600" cy="457200"/>
          </a:xfrm>
          <a:prstGeom prst="wedgeRoundRectCallout">
            <a:avLst>
              <a:gd name="adj1" fmla="val 11685"/>
              <a:gd name="adj2" fmla="val 10640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858001" y="2755980"/>
            <a:ext cx="1981200" cy="457200"/>
          </a:xfrm>
          <a:prstGeom prst="wedgeRoundRectCallout">
            <a:avLst>
              <a:gd name="adj1" fmla="val -10266"/>
              <a:gd name="adj2" fmla="val -10091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‘Browse</a:t>
            </a:r>
            <a:r>
              <a:rPr lang="en-US" altLang="ko-KR" sz="1100" dirty="0">
                <a:solidFill>
                  <a:schemeClr val="tx1"/>
                </a:solidFill>
              </a:rPr>
              <a:t>’ and </a:t>
            </a:r>
            <a:r>
              <a:rPr lang="en-US" altLang="ko-KR" sz="1100" dirty="0" smtClean="0">
                <a:solidFill>
                  <a:schemeClr val="tx1"/>
                </a:solidFill>
              </a:rPr>
              <a:t>select ‘/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/00.Data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76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r>
              <a:rPr lang="en-US" sz="1200" dirty="0" smtClean="0"/>
              <a:t>Select SAS server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633838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019800" y="2115271"/>
            <a:ext cx="1371600" cy="457200"/>
          </a:xfrm>
          <a:prstGeom prst="wedgeRoundRectCallout">
            <a:avLst>
              <a:gd name="adj1" fmla="val -34657"/>
              <a:gd name="adj2" fmla="val -12774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Select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SASApp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019800" y="3181350"/>
            <a:ext cx="1371600" cy="457200"/>
          </a:xfrm>
          <a:prstGeom prst="wedgeRoundRectCallout">
            <a:avLst>
              <a:gd name="adj1" fmla="val -31405"/>
              <a:gd name="adj2" fmla="val 16737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458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</a:t>
            </a:r>
            <a:r>
              <a:rPr lang="en-US" sz="1200" dirty="0" err="1" smtClean="0"/>
              <a:t>Libref</a:t>
            </a:r>
            <a:endParaRPr lang="en-US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physical library path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02708"/>
            <a:ext cx="5760000" cy="39142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388113" y="3525542"/>
            <a:ext cx="2062243" cy="646408"/>
          </a:xfrm>
          <a:prstGeom prst="wedgeRoundRectCallout">
            <a:avLst>
              <a:gd name="adj1" fmla="val 59663"/>
              <a:gd name="adj2" fmla="val -5629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‘New</a:t>
            </a:r>
            <a:r>
              <a:rPr lang="en-US" altLang="ko-KR" sz="1100" dirty="0">
                <a:solidFill>
                  <a:schemeClr val="tx1"/>
                </a:solidFill>
              </a:rPr>
              <a:t>’ and </a:t>
            </a:r>
            <a:r>
              <a:rPr lang="en-US" altLang="ko-KR" sz="1100" dirty="0" smtClean="0">
                <a:solidFill>
                  <a:schemeClr val="tx1"/>
                </a:solidFill>
              </a:rPr>
              <a:t>select </a:t>
            </a:r>
            <a:r>
              <a:rPr lang="en-US" altLang="ko-KR" sz="1100" dirty="0">
                <a:solidFill>
                  <a:schemeClr val="tx1"/>
                </a:solidFill>
              </a:rPr>
              <a:t>‘C</a:t>
            </a:r>
            <a:r>
              <a:rPr lang="en-US" altLang="ko-KR" sz="1100" dirty="0" smtClean="0">
                <a:solidFill>
                  <a:schemeClr val="tx1"/>
                </a:solidFill>
              </a:rPr>
              <a:t>:\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SASHome</a:t>
            </a:r>
            <a:r>
              <a:rPr lang="en-US" altLang="ko-KR" sz="1100" dirty="0" smtClean="0">
                <a:solidFill>
                  <a:schemeClr val="tx1"/>
                </a:solidFill>
              </a:rPr>
              <a:t>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SASFoundation</a:t>
            </a:r>
            <a:r>
              <a:rPr lang="en-US" altLang="ko-KR" sz="1100" dirty="0" smtClean="0">
                <a:solidFill>
                  <a:schemeClr val="tx1"/>
                </a:solidFill>
              </a:rPr>
              <a:t>\9.4\core\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SAShelp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512600" y="3181350"/>
            <a:ext cx="1371600" cy="457200"/>
          </a:xfrm>
          <a:prstGeom prst="wedgeRoundRectCallout">
            <a:avLst>
              <a:gd name="adj1" fmla="val -133031"/>
              <a:gd name="adj2" fmla="val 17713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086600" y="1809750"/>
            <a:ext cx="1797600" cy="737500"/>
          </a:xfrm>
          <a:prstGeom prst="wedgeRoundRectCallout">
            <a:avLst>
              <a:gd name="adj1" fmla="val -42031"/>
              <a:gd name="adj2" fmla="val 736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</a:t>
            </a:r>
            <a:r>
              <a:rPr lang="en-US" altLang="ko-KR" sz="1100" dirty="0">
                <a:solidFill>
                  <a:schemeClr val="tx1"/>
                </a:solidFill>
              </a:rPr>
              <a:t>Select ‘C</a:t>
            </a:r>
            <a:r>
              <a:rPr lang="en-US" altLang="ko-KR" sz="1100" dirty="0" smtClean="0">
                <a:solidFill>
                  <a:schemeClr val="tx1"/>
                </a:solidFill>
              </a:rPr>
              <a:t>:\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SASHome</a:t>
            </a:r>
            <a:r>
              <a:rPr lang="en-US" altLang="ko-KR" sz="1100" dirty="0" smtClean="0">
                <a:solidFill>
                  <a:schemeClr val="tx1"/>
                </a:solidFill>
              </a:rPr>
              <a:t>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SASFoundation</a:t>
            </a:r>
            <a:r>
              <a:rPr lang="en-US" altLang="ko-KR" sz="1100" dirty="0" smtClean="0">
                <a:solidFill>
                  <a:schemeClr val="tx1"/>
                </a:solidFill>
              </a:rPr>
              <a:t>\9.4\core\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SAShelp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077522" y="1227208"/>
            <a:ext cx="1371600" cy="457200"/>
          </a:xfrm>
          <a:prstGeom prst="wedgeRoundRectCallout">
            <a:avLst>
              <a:gd name="adj1" fmla="val -52543"/>
              <a:gd name="adj2" fmla="val 8445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’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rpt_lib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73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Check information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02708"/>
            <a:ext cx="5760000" cy="39142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020927" y="3409950"/>
            <a:ext cx="1371600" cy="457200"/>
          </a:xfrm>
          <a:prstGeom prst="wedgeRoundRectCallout">
            <a:avLst>
              <a:gd name="adj1" fmla="val -12706"/>
              <a:gd name="adj2" fmla="val 12347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7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Required files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818244"/>
            <a:ext cx="2895601" cy="757130"/>
          </a:xfrm>
        </p:spPr>
        <p:txBody>
          <a:bodyPr/>
          <a:lstStyle/>
          <a:p>
            <a:r>
              <a:rPr lang="en-US" sz="1200" dirty="0" smtClean="0"/>
              <a:t>All source codes are provided. </a:t>
            </a:r>
          </a:p>
          <a:p>
            <a:r>
              <a:rPr lang="en-US" sz="1200" dirty="0" smtClean="0"/>
              <a:t>Please make sure you have all files and folders on hand.</a:t>
            </a:r>
            <a:endParaRPr 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191000" y="819150"/>
            <a:ext cx="4658375" cy="3658111"/>
            <a:chOff x="4191000" y="819150"/>
            <a:chExt cx="4658375" cy="36581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819150"/>
              <a:ext cx="4658375" cy="3658111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267200" y="1276350"/>
              <a:ext cx="2209800" cy="21336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9930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09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Right mouse click ‘</a:t>
            </a:r>
            <a:r>
              <a:rPr lang="en-US" sz="1200" dirty="0" err="1" smtClean="0"/>
              <a:t>rpt_lib</a:t>
            </a:r>
            <a:r>
              <a:rPr lang="en-US" sz="1200" dirty="0" smtClean="0"/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Click ‘Register Tables’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42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858000" y="2490675"/>
            <a:ext cx="1371600" cy="457200"/>
          </a:xfrm>
          <a:prstGeom prst="wedgeRoundRectCallout">
            <a:avLst>
              <a:gd name="adj1" fmla="val -88316"/>
              <a:gd name="adj2" fmla="val -10091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‘Register Tables’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61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Click ‘Next’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401"/>
            <a:ext cx="5760000" cy="390285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858000" y="2490675"/>
            <a:ext cx="1371600" cy="457200"/>
          </a:xfrm>
          <a:prstGeom prst="wedgeRoundRectCallout">
            <a:avLst>
              <a:gd name="adj1" fmla="val -103763"/>
              <a:gd name="adj2" fmla="val 2015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08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tables that you want to register and select location for that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876800" y="3923772"/>
            <a:ext cx="1371600" cy="457200"/>
          </a:xfrm>
          <a:prstGeom prst="wedgeRoundRectCallout">
            <a:avLst>
              <a:gd name="adj1" fmla="val 37701"/>
              <a:gd name="adj2" fmla="val -9116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03828" y="2033475"/>
            <a:ext cx="1371600" cy="457200"/>
          </a:xfrm>
          <a:prstGeom prst="wedgeRoundRectCallout">
            <a:avLst>
              <a:gd name="adj1" fmla="val -60674"/>
              <a:gd name="adj2" fmla="val 8688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‘PRDSAL2’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81800" y="2439989"/>
            <a:ext cx="2041800" cy="457200"/>
          </a:xfrm>
          <a:prstGeom prst="wedgeRoundRectCallout">
            <a:avLst>
              <a:gd name="adj1" fmla="val -9726"/>
              <a:gd name="adj2" fmla="val 14542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‘Browse’ then select ‘/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/00.Data’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48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Check information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401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791200" y="2876550"/>
            <a:ext cx="1371600" cy="457200"/>
          </a:xfrm>
          <a:prstGeom prst="wedgeRoundRectCallout">
            <a:avLst>
              <a:gd name="adj1" fmla="val 303"/>
              <a:gd name="adj2" fmla="val 1015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84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119111"/>
            <a:ext cx="3083313" cy="1200329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Go to ‘Folders’ tab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Navigate to ‘SAS Folders’ -&gt; ‘</a:t>
            </a:r>
            <a:r>
              <a:rPr lang="en-US" sz="1200" dirty="0" err="1" smtClean="0"/>
              <a:t>SASReport</a:t>
            </a:r>
            <a:r>
              <a:rPr lang="en-US" sz="1200" dirty="0" smtClean="0"/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Right mouse click ‘01.Sales’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Click ‘New’ -&gt; ‘Stored Process’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2206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283713" y="2262075"/>
            <a:ext cx="1371600" cy="457200"/>
          </a:xfrm>
          <a:prstGeom prst="wedgeRoundRectCallout">
            <a:avLst>
              <a:gd name="adj1" fmla="val -41160"/>
              <a:gd name="adj2" fmla="val 1137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‘Stored Process’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814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Input STP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34000" y="1455808"/>
            <a:ext cx="1371600" cy="457200"/>
          </a:xfrm>
          <a:prstGeom prst="wedgeRoundRectCallout">
            <a:avLst>
              <a:gd name="adj1" fmla="val -74494"/>
              <a:gd name="adj2" fmla="val -6677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Sales_Product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943600" y="3638550"/>
            <a:ext cx="1371600" cy="457200"/>
          </a:xfrm>
          <a:prstGeom prst="wedgeRoundRectCallout">
            <a:avLst>
              <a:gd name="adj1" fmla="val 303"/>
              <a:gd name="adj2" fmla="val 1015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0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119112"/>
            <a:ext cx="3083313" cy="1200329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application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server that stored process will be run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Choose to store source codes in metadata or physical drive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231600" y="594401"/>
            <a:ext cx="5760000" cy="3906733"/>
            <a:chOff x="3124200" y="594401"/>
            <a:chExt cx="5760000" cy="39067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594401"/>
              <a:ext cx="5760000" cy="3906733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5486400" y="704355"/>
              <a:ext cx="1371600" cy="457200"/>
            </a:xfrm>
            <a:prstGeom prst="wedgeRoundRectCallout">
              <a:avLst>
                <a:gd name="adj1" fmla="val -135469"/>
                <a:gd name="adj2" fmla="val 79572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1. Select ‘</a:t>
              </a:r>
              <a:r>
                <a:rPr lang="en-US" altLang="ko-KR" sz="1100" dirty="0" err="1" smtClean="0">
                  <a:solidFill>
                    <a:schemeClr val="tx1"/>
                  </a:solidFill>
                </a:rPr>
                <a:t>SASApp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’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5486399" y="1328957"/>
              <a:ext cx="1585727" cy="457200"/>
            </a:xfrm>
            <a:prstGeom prst="wedgeRoundRectCallout">
              <a:avLst>
                <a:gd name="adj1" fmla="val -80953"/>
                <a:gd name="adj2" fmla="val 62498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2. Select ‘Stored process server only’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6538726" y="2020954"/>
              <a:ext cx="1690873" cy="457200"/>
            </a:xfrm>
            <a:prstGeom prst="wedgeRoundRectCallout">
              <a:avLst>
                <a:gd name="adj1" fmla="val -195177"/>
                <a:gd name="adj2" fmla="val 89328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3. Select ‘store source code in metadata’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6004200" y="2796128"/>
              <a:ext cx="1371600" cy="457200"/>
            </a:xfrm>
            <a:prstGeom prst="wedgeRoundRectCallout">
              <a:avLst>
                <a:gd name="adj1" fmla="val -142786"/>
                <a:gd name="adj2" fmla="val 128352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4. Click ‘Edit Source Code’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25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Edit source code</a:t>
            </a:r>
          </a:p>
          <a:p>
            <a:pPr marL="0" indent="0">
              <a:buNone/>
            </a:pPr>
            <a:r>
              <a:rPr lang="en-US" sz="1200" dirty="0" smtClean="0"/>
              <a:t>* Full source codes are on the notes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245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705600" y="1652348"/>
            <a:ext cx="1371600" cy="457200"/>
          </a:xfrm>
          <a:prstGeom prst="wedgeRoundRectCallout">
            <a:avLst>
              <a:gd name="adj1" fmla="val -142786"/>
              <a:gd name="adj2" fmla="val 12835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Edit source code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67400" y="3409950"/>
            <a:ext cx="1371600" cy="457200"/>
          </a:xfrm>
          <a:prstGeom prst="wedgeRoundRectCallout">
            <a:avLst>
              <a:gd name="adj1" fmla="val 67783"/>
              <a:gd name="adj2" fmla="val 600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501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result capabilities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89234"/>
            <a:ext cx="5760000" cy="390285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105400" y="3181350"/>
            <a:ext cx="1371600" cy="457200"/>
          </a:xfrm>
          <a:prstGeom prst="wedgeRoundRectCallout">
            <a:avLst>
              <a:gd name="adj1" fmla="val -67176"/>
              <a:gd name="adj2" fmla="val 9664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Click ‘Stream’ Check Box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629400" y="3525542"/>
            <a:ext cx="1371600" cy="457200"/>
          </a:xfrm>
          <a:prstGeom prst="wedgeRoundRectCallout">
            <a:avLst>
              <a:gd name="adj1" fmla="val -49290"/>
              <a:gd name="adj2" fmla="val 1137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30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694381"/>
            <a:ext cx="3083313" cy="2049792"/>
          </a:xfrm>
        </p:spPr>
        <p:txBody>
          <a:bodyPr/>
          <a:lstStyle/>
          <a:p>
            <a:r>
              <a:rPr lang="en-US" sz="1200" dirty="0" smtClean="0"/>
              <a:t>Create new prompt</a:t>
            </a:r>
          </a:p>
          <a:p>
            <a:r>
              <a:rPr lang="en-US" sz="1200" dirty="0" smtClean="0"/>
              <a:t>In this scenario, I will create 3 types of prompt.</a:t>
            </a:r>
          </a:p>
          <a:p>
            <a:pPr lvl="1"/>
            <a:r>
              <a:rPr lang="en-US" sz="800" dirty="0" smtClean="0"/>
              <a:t>Year: ‘User selects values from a static list’</a:t>
            </a:r>
          </a:p>
          <a:p>
            <a:pPr lvl="1"/>
            <a:r>
              <a:rPr lang="en-US" sz="800" dirty="0" smtClean="0"/>
              <a:t>Country: ‘user selects values from a dynamic list’</a:t>
            </a:r>
          </a:p>
          <a:p>
            <a:pPr lvl="1"/>
            <a:r>
              <a:rPr lang="en-US" sz="800" dirty="0" smtClean="0"/>
              <a:t>State: State prompt has dependency with Country. State prompt values will be changed Country accordingly</a:t>
            </a:r>
          </a:p>
          <a:p>
            <a:r>
              <a:rPr lang="en-US" altLang="ko-KR" sz="1000" dirty="0"/>
              <a:t>This Document will not cover how to create prompts in detail. Please refer to the </a:t>
            </a:r>
            <a:r>
              <a:rPr lang="en-US" altLang="ko-KR" sz="1000" dirty="0" smtClean="0"/>
              <a:t>‘SAS(R</a:t>
            </a:r>
            <a:r>
              <a:rPr lang="en-US" altLang="ko-KR" sz="1000" dirty="0"/>
              <a:t>) 9.4 Stored Processes: Developer's Guide</a:t>
            </a:r>
            <a:r>
              <a:rPr lang="en-US" altLang="ko-KR" sz="1000" dirty="0" smtClean="0"/>
              <a:t>’</a:t>
            </a:r>
            <a:endParaRPr lang="en-US" altLang="ko-KR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0219"/>
            <a:ext cx="5760000" cy="392206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867400" y="1809750"/>
            <a:ext cx="1371600" cy="457200"/>
          </a:xfrm>
          <a:prstGeom prst="wedgeRoundRectCallout">
            <a:avLst>
              <a:gd name="adj1" fmla="val 64531"/>
              <a:gd name="adj2" fmla="val -1496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‘New Prompt’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95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Copy </a:t>
            </a:r>
            <a:r>
              <a:rPr lang="en-US" dirty="0" err="1" smtClean="0"/>
              <a:t>sas.bitreeviewer.war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658190"/>
            <a:ext cx="8232775" cy="7571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 ‘</a:t>
            </a:r>
            <a:r>
              <a:rPr lang="en-US" dirty="0" err="1" smtClean="0"/>
              <a:t>sas.bitreeviewer.war</a:t>
            </a:r>
            <a:r>
              <a:rPr lang="en-US" dirty="0" smtClean="0"/>
              <a:t>’ </a:t>
            </a:r>
            <a:r>
              <a:rPr lang="en-US" dirty="0"/>
              <a:t>to ‘C</a:t>
            </a:r>
            <a:r>
              <a:rPr lang="en-US" dirty="0" smtClean="0"/>
              <a:t>:\SAS\</a:t>
            </a:r>
            <a:r>
              <a:rPr lang="en-US" dirty="0" err="1" smtClean="0"/>
              <a:t>Config</a:t>
            </a:r>
            <a:r>
              <a:rPr lang="en-US" dirty="0" smtClean="0"/>
              <a:t>\Lev1\Web\</a:t>
            </a:r>
            <a:r>
              <a:rPr lang="en-US" dirty="0" err="1" smtClean="0"/>
              <a:t>WebAppServer</a:t>
            </a:r>
            <a:r>
              <a:rPr lang="en-US" dirty="0" smtClean="0"/>
              <a:t>\SASServer1_1\</a:t>
            </a:r>
            <a:r>
              <a:rPr lang="en-US" dirty="0" err="1" smtClean="0"/>
              <a:t>sas_webapps</a:t>
            </a:r>
            <a:r>
              <a:rPr lang="en-US" dirty="0" smtClean="0"/>
              <a:t>\’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86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prompt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2389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692352" y="704355"/>
            <a:ext cx="1371600" cy="457200"/>
          </a:xfrm>
          <a:prstGeom prst="wedgeRoundRectCallout">
            <a:avLst>
              <a:gd name="adj1" fmla="val -120835"/>
              <a:gd name="adj2" fmla="val 5762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‘country’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92352" y="1271509"/>
            <a:ext cx="1371600" cy="457200"/>
          </a:xfrm>
          <a:prstGeom prst="wedgeRoundRectCallout">
            <a:avLst>
              <a:gd name="adj1" fmla="val -120022"/>
              <a:gd name="adj2" fmla="val -823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Type ‘Country’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02656" y="1838663"/>
            <a:ext cx="1598144" cy="457200"/>
          </a:xfrm>
          <a:prstGeom prst="wedgeRoundRectCallout">
            <a:avLst>
              <a:gd name="adj1" fmla="val -29547"/>
              <a:gd name="adj2" fmla="val -2496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‘Prompt Type and Values’ tab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43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3"/>
            <a:ext cx="3083313" cy="293607"/>
          </a:xfrm>
        </p:spPr>
        <p:txBody>
          <a:bodyPr/>
          <a:lstStyle/>
          <a:p>
            <a:r>
              <a:rPr lang="en-US" sz="1200" dirty="0" smtClean="0"/>
              <a:t>Input prompt type and values</a:t>
            </a:r>
            <a:endParaRPr 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02708"/>
            <a:ext cx="5156129" cy="39600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72200" y="682204"/>
            <a:ext cx="2209800" cy="457200"/>
          </a:xfrm>
          <a:prstGeom prst="wedgeRoundRectCallout">
            <a:avLst>
              <a:gd name="adj1" fmla="val -76119"/>
              <a:gd name="adj2" fmla="val 1137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‘User selects values from a dynamic list’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10400" y="1352550"/>
            <a:ext cx="1716746" cy="724903"/>
          </a:xfrm>
          <a:prstGeom prst="wedgeRoundRectCallout">
            <a:avLst>
              <a:gd name="adj1" fmla="val 16714"/>
              <a:gd name="adj2" fmla="val 11131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‘Browse’ and select ‘/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/00.data/PRDSAL2(Table)’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481158" y="2640316"/>
            <a:ext cx="1371600" cy="457200"/>
          </a:xfrm>
          <a:prstGeom prst="wedgeRoundRectCallout">
            <a:avLst>
              <a:gd name="adj1" fmla="val -202136"/>
              <a:gd name="adj2" fmla="val 88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Select ‘Country’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58548" y="3525542"/>
            <a:ext cx="1371600" cy="457200"/>
          </a:xfrm>
          <a:prstGeom prst="wedgeRoundRectCallout">
            <a:avLst>
              <a:gd name="adj1" fmla="val -9453"/>
              <a:gd name="adj2" fmla="val 11859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2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r>
              <a:rPr lang="en-US" sz="1200" dirty="0" smtClean="0"/>
              <a:t>Create new prompt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1245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867400" y="1674651"/>
            <a:ext cx="1371600" cy="457200"/>
          </a:xfrm>
          <a:prstGeom prst="wedgeRoundRectCallout">
            <a:avLst>
              <a:gd name="adj1" fmla="val 61279"/>
              <a:gd name="adj2" fmla="val -11555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‘New Prompt’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06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prompt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2078"/>
            <a:ext cx="5760000" cy="390469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662615" y="759332"/>
            <a:ext cx="1371600" cy="457200"/>
          </a:xfrm>
          <a:prstGeom prst="wedgeRoundRectCallout">
            <a:avLst>
              <a:gd name="adj1" fmla="val -122461"/>
              <a:gd name="adj2" fmla="val 5030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‘state’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49605" y="1420219"/>
            <a:ext cx="1371600" cy="457200"/>
          </a:xfrm>
          <a:prstGeom prst="wedgeRoundRectCallout">
            <a:avLst>
              <a:gd name="adj1" fmla="val -120835"/>
              <a:gd name="adj2" fmla="val -3506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Type ’State’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63543" y="2213650"/>
            <a:ext cx="1598144" cy="457200"/>
          </a:xfrm>
          <a:prstGeom prst="wedgeRoundRectCallout">
            <a:avLst>
              <a:gd name="adj1" fmla="val -43502"/>
              <a:gd name="adj2" fmla="val -3228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‘Prompt Type and Values’ tab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36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prompt type and values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02708"/>
            <a:ext cx="5760000" cy="38912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72200" y="682204"/>
            <a:ext cx="2209800" cy="457200"/>
          </a:xfrm>
          <a:prstGeom prst="wedgeRoundRectCallout">
            <a:avLst>
              <a:gd name="adj1" fmla="val -76119"/>
              <a:gd name="adj2" fmla="val 1137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‘User selects values from a dynamic list’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10400" y="1352550"/>
            <a:ext cx="1716746" cy="724903"/>
          </a:xfrm>
          <a:prstGeom prst="wedgeRoundRectCallout">
            <a:avLst>
              <a:gd name="adj1" fmla="val -23558"/>
              <a:gd name="adj2" fmla="val 10516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‘Browse’ and select ‘/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/00.data/PRDSAL2(Table)’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481158" y="2640316"/>
            <a:ext cx="1371600" cy="457200"/>
          </a:xfrm>
          <a:prstGeom prst="wedgeRoundRectCallout">
            <a:avLst>
              <a:gd name="adj1" fmla="val -215957"/>
              <a:gd name="adj2" fmla="val 640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Select ‘State/Province’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34143" y="3525542"/>
            <a:ext cx="1456943" cy="457200"/>
          </a:xfrm>
          <a:prstGeom prst="wedgeRoundRectCallout">
            <a:avLst>
              <a:gd name="adj1" fmla="val 4864"/>
              <a:gd name="adj2" fmla="val -6057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Click ‘Dependencies’ tab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2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dependencies information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0101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72200" y="3431779"/>
            <a:ext cx="1371600" cy="457200"/>
          </a:xfrm>
          <a:prstGeom prst="wedgeRoundRectCallout">
            <a:avLst>
              <a:gd name="adj1" fmla="val -9453"/>
              <a:gd name="adj2" fmla="val 11859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91400" y="704355"/>
            <a:ext cx="1371600" cy="457200"/>
          </a:xfrm>
          <a:prstGeom prst="wedgeRoundRectCallout">
            <a:avLst>
              <a:gd name="adj1" fmla="val -34656"/>
              <a:gd name="adj2" fmla="val 7469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Click ‘Add’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662337" y="1667217"/>
            <a:ext cx="1371600" cy="457200"/>
          </a:xfrm>
          <a:prstGeom prst="wedgeRoundRectCallout">
            <a:avLst>
              <a:gd name="adj1" fmla="val -11079"/>
              <a:gd name="adj2" fmla="val 11127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Select ‘Country’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400800" y="1624797"/>
            <a:ext cx="1371600" cy="457200"/>
          </a:xfrm>
          <a:prstGeom prst="wedgeRoundRectCallout">
            <a:avLst>
              <a:gd name="adj1" fmla="val -94819"/>
              <a:gd name="adj2" fmla="val 1137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Select ‘Equal’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99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Create new prompt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4401"/>
            <a:ext cx="5760000" cy="390857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867400" y="1674651"/>
            <a:ext cx="1371600" cy="457200"/>
          </a:xfrm>
          <a:prstGeom prst="wedgeRoundRectCallout">
            <a:avLst>
              <a:gd name="adj1" fmla="val 72661"/>
              <a:gd name="adj2" fmla="val -14725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‘New Prompt’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7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prompt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673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662615" y="759332"/>
            <a:ext cx="1371600" cy="457200"/>
          </a:xfrm>
          <a:prstGeom prst="wedgeRoundRectCallout">
            <a:avLst>
              <a:gd name="adj1" fmla="val -122461"/>
              <a:gd name="adj2" fmla="val 5030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‘year’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49605" y="1420219"/>
            <a:ext cx="1371600" cy="457200"/>
          </a:xfrm>
          <a:prstGeom prst="wedgeRoundRectCallout">
            <a:avLst>
              <a:gd name="adj1" fmla="val -120835"/>
              <a:gd name="adj2" fmla="val -3506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Type ‘Year’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63543" y="2213650"/>
            <a:ext cx="1598144" cy="457200"/>
          </a:xfrm>
          <a:prstGeom prst="wedgeRoundRectCallout">
            <a:avLst>
              <a:gd name="adj1" fmla="val -43502"/>
              <a:gd name="adj2" fmla="val -3228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‘Prompt Type and Values’ tab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62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prompt type and values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469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080400" y="2169828"/>
            <a:ext cx="1615800" cy="457200"/>
          </a:xfrm>
          <a:prstGeom prst="wedgeRoundRectCallout">
            <a:avLst>
              <a:gd name="adj1" fmla="val -72868"/>
              <a:gd name="adj2" fmla="val 13566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2. Type ‘1995’, ‘1996’, ‘1997’, ‘1998’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67400" y="678908"/>
            <a:ext cx="1371600" cy="597442"/>
          </a:xfrm>
          <a:prstGeom prst="wedgeRoundRectCallout">
            <a:avLst>
              <a:gd name="adj1" fmla="val -63112"/>
              <a:gd name="adj2" fmla="val 8987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‘User selects values from a static list’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83713" y="3638550"/>
            <a:ext cx="1412487" cy="457200"/>
          </a:xfrm>
          <a:prstGeom prst="wedgeRoundRectCallout">
            <a:avLst>
              <a:gd name="adj1" fmla="val -13658"/>
              <a:gd name="adj2" fmla="val 8445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04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61672"/>
            <a:ext cx="3083313" cy="515206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Finished to create prompts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Click ‘Next’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2708"/>
            <a:ext cx="5760000" cy="3904891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080400" y="3525542"/>
            <a:ext cx="1371600" cy="457200"/>
          </a:xfrm>
          <a:prstGeom prst="wedgeRoundRectCallout">
            <a:avLst>
              <a:gd name="adj1" fmla="val -9453"/>
              <a:gd name="adj2" fmla="val 11859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‘Next’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49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smtClean="0"/>
              <a:t>SASBITreeViewer.xml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491991"/>
            <a:ext cx="8232775" cy="1089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smtClean="0"/>
              <a:t>‘SASBITreeViewer.xml’ </a:t>
            </a:r>
            <a:r>
              <a:rPr lang="en-US" dirty="0"/>
              <a:t>to ‘C</a:t>
            </a:r>
            <a:r>
              <a:rPr lang="en-US" dirty="0" smtClean="0"/>
              <a:t>:\SAS\</a:t>
            </a:r>
            <a:r>
              <a:rPr lang="en-US" dirty="0" err="1" smtClean="0"/>
              <a:t>Config</a:t>
            </a:r>
            <a:r>
              <a:rPr lang="en-US" dirty="0" smtClean="0"/>
              <a:t>\Lev1\Web\</a:t>
            </a:r>
            <a:r>
              <a:rPr lang="en-US" dirty="0" err="1" smtClean="0"/>
              <a:t>WebAppServer</a:t>
            </a:r>
            <a:r>
              <a:rPr lang="en-US" dirty="0" smtClean="0"/>
              <a:t>\SASServer1_1\</a:t>
            </a:r>
            <a:r>
              <a:rPr lang="en-US" dirty="0" err="1" smtClean="0"/>
              <a:t>conf</a:t>
            </a:r>
            <a:r>
              <a:rPr lang="en-US" dirty="0" smtClean="0"/>
              <a:t>\Catalina\</a:t>
            </a:r>
            <a:r>
              <a:rPr lang="en-US" dirty="0" err="1" smtClean="0"/>
              <a:t>localhost</a:t>
            </a:r>
            <a:r>
              <a:rPr lang="en-US" dirty="0" smtClean="0"/>
              <a:t>\’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61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stored process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Stored process has been created.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401"/>
            <a:ext cx="5760000" cy="391634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72200" y="3431779"/>
            <a:ext cx="1371600" cy="457200"/>
          </a:xfrm>
          <a:prstGeom prst="wedgeRoundRectCallout">
            <a:avLst>
              <a:gd name="adj1" fmla="val -9453"/>
              <a:gd name="adj2" fmla="val 11859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‘Finish’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088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Create SAS Portal page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23950"/>
            <a:ext cx="5760000" cy="299942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477000" y="2038350"/>
            <a:ext cx="1371600" cy="457200"/>
          </a:xfrm>
          <a:prstGeom prst="wedgeRoundRectCallout">
            <a:avLst>
              <a:gd name="adj1" fmla="val 1116"/>
              <a:gd name="adj2" fmla="val -11311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en-US" altLang="ko-KR" sz="1100" dirty="0" smtClean="0">
                <a:solidFill>
                  <a:schemeClr val="tx1"/>
                </a:solidFill>
              </a:rPr>
              <a:t>. Click ‘Add Page’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94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Input page name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71550"/>
            <a:ext cx="5760000" cy="299942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14476" y="1684408"/>
            <a:ext cx="1371600" cy="457200"/>
          </a:xfrm>
          <a:prstGeom prst="wedgeRoundRectCallout">
            <a:avLst>
              <a:gd name="adj1" fmla="val -154168"/>
              <a:gd name="adj2" fmla="val -2286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Type ‘Sales’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291015" y="2518757"/>
            <a:ext cx="1371600" cy="457200"/>
          </a:xfrm>
          <a:prstGeom prst="wedgeRoundRectCallout">
            <a:avLst>
              <a:gd name="adj1" fmla="val -67177"/>
              <a:gd name="adj2" fmla="val -1799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Click ‘Add’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2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Finished to create page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50"/>
            <a:ext cx="5760000" cy="300641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962400" y="3296942"/>
            <a:ext cx="1371600" cy="457200"/>
          </a:xfrm>
          <a:prstGeom prst="wedgeRoundRectCallout">
            <a:avLst>
              <a:gd name="adj1" fmla="val -77745"/>
              <a:gd name="adj2" fmla="val -765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‘Done’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99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You will see newly created portal page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52517"/>
            <a:ext cx="5760000" cy="30016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78099" y="1242897"/>
            <a:ext cx="381000" cy="2499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8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Add </a:t>
            </a:r>
            <a:r>
              <a:rPr lang="en-US" sz="1200" dirty="0" err="1" smtClean="0"/>
              <a:t>portlet</a:t>
            </a:r>
            <a:r>
              <a:rPr lang="en-US" sz="1200" dirty="0" smtClean="0"/>
              <a:t> to page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50"/>
            <a:ext cx="5760000" cy="300162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7108902" y="1807893"/>
            <a:ext cx="1371600" cy="457200"/>
          </a:xfrm>
          <a:prstGeom prst="wedgeRoundRectCallout">
            <a:avLst>
              <a:gd name="adj1" fmla="val 19003"/>
              <a:gd name="adj2" fmla="val -1496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‘Edit Page Content’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41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Create new </a:t>
            </a:r>
            <a:r>
              <a:rPr lang="en-US" sz="1200" dirty="0" err="1" smtClean="0"/>
              <a:t>portlet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71550"/>
            <a:ext cx="5760000" cy="300382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962400" y="3296942"/>
            <a:ext cx="1371600" cy="457200"/>
          </a:xfrm>
          <a:prstGeom prst="wedgeRoundRectCallout">
            <a:avLst>
              <a:gd name="adj1" fmla="val -60672"/>
              <a:gd name="adj2" fmla="val -11798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‘Add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Portlets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96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Create ‘SASBITreeViewer94’ type </a:t>
            </a:r>
            <a:r>
              <a:rPr lang="en-US" sz="1200" dirty="0" err="1" smtClean="0"/>
              <a:t>portlet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50"/>
            <a:ext cx="5760000" cy="30016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34000" y="1581150"/>
            <a:ext cx="1676400" cy="457200"/>
          </a:xfrm>
          <a:prstGeom prst="wedgeRoundRectCallout">
            <a:avLst>
              <a:gd name="adj1" fmla="val -107826"/>
              <a:gd name="adj2" fmla="val -1311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‘SASBITreeViewer94’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34000" y="2110699"/>
            <a:ext cx="1371600" cy="457200"/>
          </a:xfrm>
          <a:prstGeom prst="wedgeRoundRectCallout">
            <a:avLst>
              <a:gd name="adj1" fmla="val -128964"/>
              <a:gd name="adj2" fmla="val -10091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Type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SalesReport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7298" y="2650935"/>
            <a:ext cx="1371600" cy="457200"/>
          </a:xfrm>
          <a:prstGeom prst="wedgeRoundRectCallout">
            <a:avLst>
              <a:gd name="adj1" fmla="val -77745"/>
              <a:gd name="adj2" fmla="val -765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‘Add’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54966" y="3201858"/>
            <a:ext cx="1371600" cy="457200"/>
          </a:xfrm>
          <a:prstGeom prst="wedgeRoundRectCallout">
            <a:avLst>
              <a:gd name="adj1" fmla="val -82623"/>
              <a:gd name="adj2" fmla="val -13262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4. Click ‘Done’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99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72471"/>
            <a:ext cx="3083313" cy="29360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Finished to create </a:t>
            </a:r>
            <a:r>
              <a:rPr lang="en-US" sz="1200" dirty="0" err="1" smtClean="0"/>
              <a:t>portlet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50"/>
            <a:ext cx="5760000" cy="299703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821151" y="3373377"/>
            <a:ext cx="1371600" cy="457200"/>
          </a:xfrm>
          <a:prstGeom prst="wedgeRoundRectCallout">
            <a:avLst>
              <a:gd name="adj1" fmla="val -77745"/>
              <a:gd name="adj2" fmla="val -7652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‘OK’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79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562309"/>
            <a:ext cx="3083313" cy="313932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Edit ‘</a:t>
            </a:r>
            <a:r>
              <a:rPr lang="en-US" altLang="ko-KR" sz="1200" dirty="0" smtClean="0"/>
              <a:t>SASBITreeViewer94’ </a:t>
            </a:r>
            <a:r>
              <a:rPr lang="en-US" altLang="ko-KR" sz="1200" dirty="0" err="1" smtClean="0"/>
              <a:t>Portlet</a:t>
            </a:r>
            <a:endParaRPr 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047750"/>
            <a:ext cx="5760000" cy="30016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7391400" y="2262075"/>
            <a:ext cx="1371600" cy="457200"/>
          </a:xfrm>
          <a:prstGeom prst="wedgeRoundRectCallout">
            <a:avLst>
              <a:gd name="adj1" fmla="val 23068"/>
              <a:gd name="adj2" fmla="val -13262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Click ‘Edit Content’ button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73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smtClean="0"/>
              <a:t>SASBITreeViewer-log4j.xml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658190"/>
            <a:ext cx="8232775" cy="7571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smtClean="0"/>
              <a:t>‘SASBITreeViewer-log4j.xml</a:t>
            </a:r>
            <a:r>
              <a:rPr lang="en-US" dirty="0"/>
              <a:t>’ to ‘C</a:t>
            </a:r>
            <a:r>
              <a:rPr lang="en-US" dirty="0" smtClean="0"/>
              <a:t>:\SAS\</a:t>
            </a:r>
            <a:r>
              <a:rPr lang="en-US" dirty="0" err="1" smtClean="0"/>
              <a:t>Config</a:t>
            </a:r>
            <a:r>
              <a:rPr lang="en-US" dirty="0" smtClean="0"/>
              <a:t>\Lev1\Web\Common\</a:t>
            </a:r>
            <a:r>
              <a:rPr lang="en-US" dirty="0" err="1" smtClean="0"/>
              <a:t>LogConfig</a:t>
            </a:r>
            <a:r>
              <a:rPr lang="en-US" dirty="0" smtClean="0"/>
              <a:t>\’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92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2451510"/>
            <a:ext cx="3083313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location that stored process exist</a:t>
            </a:r>
            <a:endParaRPr 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47750"/>
            <a:ext cx="5760000" cy="2994832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078756" y="2545166"/>
            <a:ext cx="1371600" cy="457200"/>
          </a:xfrm>
          <a:prstGeom prst="wedgeRoundRectCallout">
            <a:avLst>
              <a:gd name="adj1" fmla="val -23273"/>
              <a:gd name="adj2" fmla="val 9420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Select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SASReport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632600" y="3300194"/>
            <a:ext cx="1371600" cy="457200"/>
          </a:xfrm>
          <a:prstGeom prst="wedgeRoundRectCallout">
            <a:avLst>
              <a:gd name="adj1" fmla="val -85875"/>
              <a:gd name="adj2" fmla="val -2286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Select ’01.Sales’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62886" y="3105150"/>
            <a:ext cx="1819113" cy="533400"/>
          </a:xfrm>
          <a:prstGeom prst="wedgeRoundRectCallout">
            <a:avLst>
              <a:gd name="adj1" fmla="val 3743"/>
              <a:gd name="adj2" fmla="val 1154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‘Save changes’ at the bottom of this page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49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3.Create report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Create </a:t>
            </a:r>
            <a:r>
              <a:rPr lang="en-US" altLang="ko-KR" dirty="0" smtClean="0"/>
              <a:t>SAS </a:t>
            </a:r>
            <a:r>
              <a:rPr lang="en-US" altLang="ko-KR" dirty="0"/>
              <a:t>portal page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1" y="2451510"/>
            <a:ext cx="2895600" cy="535531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Finally you will see the typical report that is based on ‘</a:t>
            </a:r>
            <a:r>
              <a:rPr lang="en-US" altLang="ko-KR" sz="1200" dirty="0" smtClean="0"/>
              <a:t>SASBITreeViewer94’</a:t>
            </a:r>
            <a:endParaRPr 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47750"/>
            <a:ext cx="5760000" cy="300401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049019" y="1352550"/>
            <a:ext cx="1371600" cy="457200"/>
          </a:xfrm>
          <a:prstGeom prst="wedgeRoundRectCallout">
            <a:avLst>
              <a:gd name="adj1" fmla="val -76932"/>
              <a:gd name="adj2" fmla="val 12103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1. Click ‘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Sales_Product</a:t>
            </a:r>
            <a:r>
              <a:rPr lang="en-US" altLang="ko-KR" sz="1100" dirty="0" smtClean="0">
                <a:solidFill>
                  <a:schemeClr val="tx1"/>
                </a:solidFill>
              </a:rPr>
              <a:t>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1712" y="1504950"/>
            <a:ext cx="1488687" cy="514350"/>
          </a:xfrm>
          <a:prstGeom prst="wedgeRoundRectCallout">
            <a:avLst>
              <a:gd name="adj1" fmla="val -6200"/>
              <a:gd name="adj2" fmla="val 10396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2. Select search criteria as you want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318375" y="1508202"/>
            <a:ext cx="1371600" cy="457200"/>
          </a:xfrm>
          <a:prstGeom prst="wedgeRoundRectCallout">
            <a:avLst>
              <a:gd name="adj1" fmla="val 23068"/>
              <a:gd name="adj2" fmla="val 9908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3. Click ‘Execute’ button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0217" y="2883134"/>
            <a:ext cx="1958158" cy="5268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rgbClr val="FFC000"/>
                </a:solidFill>
              </a:rPr>
              <a:t>Results</a:t>
            </a:r>
            <a:endParaRPr lang="ko-KR" alt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0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4.Contact info.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658192"/>
            <a:ext cx="8232775" cy="757130"/>
          </a:xfrm>
        </p:spPr>
        <p:txBody>
          <a:bodyPr/>
          <a:lstStyle/>
          <a:p>
            <a:r>
              <a:rPr lang="en-US" dirty="0" smtClean="0"/>
              <a:t>Please contact </a:t>
            </a:r>
            <a:r>
              <a:rPr lang="en-US" dirty="0" smtClean="0">
                <a:hlinkClick r:id="rId3"/>
              </a:rPr>
              <a:t>young-ho.hwang@sas.com</a:t>
            </a:r>
            <a:r>
              <a:rPr lang="en-US" dirty="0" smtClean="0"/>
              <a:t> if you have any question.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55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Edit </a:t>
            </a:r>
            <a:r>
              <a:rPr lang="en-US" dirty="0" err="1" smtClean="0"/>
              <a:t>sas.conf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042646"/>
            <a:ext cx="2895601" cy="2308324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Add below 2 lines in ‘</a:t>
            </a:r>
            <a:r>
              <a:rPr lang="en-US" sz="1200" dirty="0"/>
              <a:t>C</a:t>
            </a:r>
            <a:r>
              <a:rPr lang="en-US" sz="1200" dirty="0" smtClean="0"/>
              <a:t>:\SAS\</a:t>
            </a:r>
            <a:r>
              <a:rPr lang="en-US" sz="1200" dirty="0" err="1" smtClean="0"/>
              <a:t>Config</a:t>
            </a:r>
            <a:r>
              <a:rPr lang="en-US" sz="1200" dirty="0" smtClean="0"/>
              <a:t>\Lev1\Web\</a:t>
            </a:r>
            <a:r>
              <a:rPr lang="en-US" sz="1200" dirty="0" err="1" smtClean="0"/>
              <a:t>WebServer</a:t>
            </a:r>
            <a:r>
              <a:rPr lang="en-US" sz="1200" dirty="0" smtClean="0"/>
              <a:t>\</a:t>
            </a:r>
            <a:r>
              <a:rPr lang="en-US" sz="1200" dirty="0" err="1" smtClean="0"/>
              <a:t>conf</a:t>
            </a:r>
            <a:r>
              <a:rPr lang="en-US" sz="1200" dirty="0" smtClean="0"/>
              <a:t>\</a:t>
            </a:r>
            <a:r>
              <a:rPr lang="en-US" sz="1200" dirty="0" err="1" smtClean="0"/>
              <a:t>sas.conf</a:t>
            </a:r>
            <a:r>
              <a:rPr lang="en-US" sz="1200" dirty="0" smtClean="0"/>
              <a:t>’</a:t>
            </a:r>
          </a:p>
          <a:p>
            <a:r>
              <a:rPr lang="en-US" sz="1200" dirty="0" err="1"/>
              <a:t>ProxyPass</a:t>
            </a:r>
            <a:r>
              <a:rPr lang="en-US" sz="1200" dirty="0"/>
              <a:t> </a:t>
            </a:r>
            <a:r>
              <a:rPr lang="en-US" sz="1200" dirty="0" smtClean="0"/>
              <a:t>/</a:t>
            </a:r>
            <a:r>
              <a:rPr lang="en-US" sz="1200" dirty="0" err="1" smtClean="0"/>
              <a:t>SASBITreeViewer</a:t>
            </a:r>
            <a:r>
              <a:rPr lang="en-US" sz="1200" dirty="0" smtClean="0"/>
              <a:t> </a:t>
            </a:r>
            <a:r>
              <a:rPr lang="en-US" sz="1200" dirty="0"/>
              <a:t>balancer://</a:t>
            </a:r>
            <a:r>
              <a:rPr lang="en-US" sz="1200" dirty="0" smtClean="0"/>
              <a:t>korchw.apac.sas.com_Cluster1/SASBITreeViewer</a:t>
            </a:r>
          </a:p>
          <a:p>
            <a:r>
              <a:rPr lang="en-US" sz="1200" dirty="0" err="1" smtClean="0"/>
              <a:t>ProxyPassReverse</a:t>
            </a:r>
            <a:r>
              <a:rPr lang="en-US" sz="1200" dirty="0" smtClean="0"/>
              <a:t> /</a:t>
            </a:r>
            <a:r>
              <a:rPr lang="en-US" sz="1200" dirty="0" err="1" smtClean="0"/>
              <a:t>SASBITreeViewer</a:t>
            </a:r>
            <a:r>
              <a:rPr lang="en-US" sz="1200" dirty="0" smtClean="0"/>
              <a:t> </a:t>
            </a:r>
            <a:r>
              <a:rPr lang="en-US" sz="1200" dirty="0"/>
              <a:t>balancer://</a:t>
            </a:r>
            <a:r>
              <a:rPr lang="en-US" sz="1200" dirty="0" smtClean="0"/>
              <a:t>korchw.apac.sas.com_Cluster1/SASBITreeViewer</a:t>
            </a:r>
            <a:endParaRPr 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429000" y="819150"/>
            <a:ext cx="5521889" cy="3391310"/>
            <a:chOff x="3429000" y="819150"/>
            <a:chExt cx="5521889" cy="33913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819150"/>
              <a:ext cx="5521889" cy="339131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667539" y="2363028"/>
              <a:ext cx="40386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744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2.INSTALLATION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SASBitreeviewer</a:t>
            </a:r>
            <a:r>
              <a:rPr lang="en-US" dirty="0" smtClean="0"/>
              <a:t> in metadata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801" y="1042649"/>
            <a:ext cx="3048000" cy="2308324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Open ‘</a:t>
            </a:r>
            <a:r>
              <a:rPr lang="en-US" sz="1200" dirty="0" err="1" smtClean="0"/>
              <a:t>load_software_component.sas</a:t>
            </a:r>
            <a:r>
              <a:rPr lang="en-US" sz="1200" dirty="0" smtClean="0"/>
              <a:t>’</a:t>
            </a:r>
          </a:p>
          <a:p>
            <a:pPr marL="228600" indent="-228600">
              <a:buAutoNum type="arabicPeriod"/>
            </a:pPr>
            <a:r>
              <a:rPr lang="en-US" sz="1200" dirty="0" smtClean="0"/>
              <a:t>Edit red highlighted color code in accordance with your environment.</a:t>
            </a:r>
          </a:p>
          <a:p>
            <a:pPr marL="182880" lvl="1" indent="0">
              <a:buNone/>
            </a:pPr>
            <a:r>
              <a:rPr lang="en-US" sz="1000" dirty="0" smtClean="0"/>
              <a:t> </a:t>
            </a:r>
            <a:r>
              <a:rPr lang="en-US" altLang="ko-KR" sz="1000" dirty="0"/>
              <a:t>options </a:t>
            </a:r>
            <a:r>
              <a:rPr lang="en-US" altLang="ko-KR" sz="1000" dirty="0" err="1"/>
              <a:t>metaserver</a:t>
            </a:r>
            <a:r>
              <a:rPr lang="en-US" altLang="ko-KR" sz="1000" dirty="0"/>
              <a:t>="</a:t>
            </a:r>
            <a:r>
              <a:rPr lang="en-US" altLang="ko-KR" sz="1000" dirty="0" smtClean="0">
                <a:solidFill>
                  <a:srgbClr val="FF0000"/>
                </a:solidFill>
              </a:rPr>
              <a:t>korchw.apac.sas.com</a:t>
            </a:r>
            <a:r>
              <a:rPr lang="en-US" altLang="ko-KR" sz="1000" dirty="0"/>
              <a:t>"</a:t>
            </a:r>
          </a:p>
          <a:p>
            <a:pPr marL="182880" lvl="1" indent="0">
              <a:buNone/>
            </a:pPr>
            <a:r>
              <a:rPr lang="en-US" altLang="ko-KR" sz="1000" dirty="0"/>
              <a:t>  </a:t>
            </a:r>
            <a:r>
              <a:rPr lang="en-US" altLang="ko-KR" sz="1000" dirty="0" err="1"/>
              <a:t>metaport</a:t>
            </a:r>
            <a:r>
              <a:rPr lang="en-US" altLang="ko-KR" sz="1000" dirty="0"/>
              <a:t>=</a:t>
            </a:r>
            <a:r>
              <a:rPr lang="en-US" altLang="ko-KR" sz="1000" b="1" dirty="0">
                <a:solidFill>
                  <a:srgbClr val="FF0000"/>
                </a:solidFill>
              </a:rPr>
              <a:t>8561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82880" lvl="1" indent="0">
              <a:buNone/>
            </a:pPr>
            <a:r>
              <a:rPr lang="en-US" altLang="ko-KR" sz="1000" dirty="0"/>
              <a:t>  </a:t>
            </a:r>
            <a:r>
              <a:rPr lang="en-US" altLang="ko-KR" sz="1000" dirty="0" err="1"/>
              <a:t>metauser</a:t>
            </a:r>
            <a:r>
              <a:rPr lang="en-US" altLang="ko-KR" sz="1000" dirty="0" smtClean="0"/>
              <a:t>=“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sasadm@saspw</a:t>
            </a:r>
            <a:r>
              <a:rPr lang="en-US" altLang="ko-KR" sz="1000" dirty="0" smtClean="0"/>
              <a:t>"</a:t>
            </a:r>
            <a:endParaRPr lang="en-US" altLang="ko-KR" sz="1000" dirty="0"/>
          </a:p>
          <a:p>
            <a:pPr marL="182880" lvl="1" indent="0">
              <a:buNone/>
            </a:pPr>
            <a:r>
              <a:rPr lang="en-US" altLang="ko-KR" sz="1000" dirty="0"/>
              <a:t>  </a:t>
            </a:r>
            <a:r>
              <a:rPr lang="en-US" altLang="ko-KR" sz="1000" dirty="0" err="1"/>
              <a:t>metapass</a:t>
            </a:r>
            <a:r>
              <a:rPr lang="en-US" altLang="ko-KR" sz="1000" dirty="0" smtClean="0"/>
              <a:t>=“</a:t>
            </a:r>
            <a:r>
              <a:rPr lang="en-US" altLang="ko-KR" sz="1000" dirty="0" smtClean="0">
                <a:solidFill>
                  <a:srgbClr val="FF0000"/>
                </a:solidFill>
              </a:rPr>
              <a:t>sask@123</a:t>
            </a:r>
            <a:r>
              <a:rPr lang="en-US" altLang="ko-KR" sz="1000" dirty="0"/>
              <a:t>"</a:t>
            </a:r>
          </a:p>
          <a:p>
            <a:pPr marL="182880" lvl="1" indent="0">
              <a:buNone/>
            </a:pPr>
            <a:r>
              <a:rPr lang="en-US" altLang="ko-KR" sz="1000" dirty="0"/>
              <a:t>  </a:t>
            </a:r>
            <a:r>
              <a:rPr lang="en-US" altLang="ko-KR" sz="1000" dirty="0" err="1"/>
              <a:t>metarepository</a:t>
            </a:r>
            <a:r>
              <a:rPr lang="en-US" altLang="ko-KR" sz="1000" dirty="0"/>
              <a:t>="Foundation</a:t>
            </a:r>
            <a:r>
              <a:rPr lang="en-US" altLang="ko-KR" sz="1000" dirty="0" smtClean="0"/>
              <a:t>";</a:t>
            </a:r>
          </a:p>
          <a:p>
            <a:pPr marL="182880" lvl="1" indent="0">
              <a:buNone/>
            </a:pPr>
            <a:r>
              <a:rPr lang="en-US" altLang="ko-KR" sz="1200" dirty="0" smtClean="0"/>
              <a:t>* Full source codes are on the notes</a:t>
            </a:r>
          </a:p>
          <a:p>
            <a:pPr marL="182880" lvl="1" indent="0">
              <a:buNone/>
            </a:pPr>
            <a:endParaRPr lang="en-US" sz="1000" dirty="0" smtClean="0"/>
          </a:p>
          <a:p>
            <a:pPr marL="228600" indent="-228600">
              <a:buAutoNum type="arabicPeriod"/>
            </a:pPr>
            <a:endParaRPr 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352800" y="819150"/>
            <a:ext cx="5337175" cy="3686934"/>
            <a:chOff x="3352800" y="742950"/>
            <a:chExt cx="5337175" cy="36869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742950"/>
              <a:ext cx="5337175" cy="368693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724400" y="1204180"/>
              <a:ext cx="1752600" cy="60557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551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PTERTITLE" val="Analytics Design - Exploring"/>
  <p:tag name="CHAPTERHEADING" val="Chapter 2"/>
  <p:tag name="CHAPTERNUMBER" val="2"/>
  <p:tag name="CHAPTERLABEL" val="Chapter"/>
  <p:tag name="SECTIONLABEL" val="Section"/>
  <p:tag name="APPENDIXLABEL" val="Appendix"/>
  <p:tag name="APPENDIXSTART" val="31"/>
  <p:tag name="PPTADDIN" val="C:\Program Files (x86)\PowerServ\Templates\CDSPptAddin_2012.ppa"/>
  <p:tag name="PPTOBJECTDEFINITION" val="CD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ITLE" val="Title Organizer"/>
  <p:tag name="SHAPETABLE" val="Group Organizer"/>
  <p:tag name="HIGHLIGHT_STYLE" val="CORPORATE_2012"/>
  <p:tag name="HIGHLIGHT_COLOR" val="16777215"/>
  <p:tag name="HIGHLIGHT_FONT_SIZE" val="24"/>
  <p:tag name="HIGHLIGHT_FONT_COLOR" val="12611584"/>
  <p:tag name="SLIDETYPE" val="Organizer"/>
  <p:tag name="SECTIONCOUNT" val="5"/>
  <p:tag name="SECTIONNUMBER" val="0"/>
</p:tagLst>
</file>

<file path=ppt/theme/theme1.xml><?xml version="1.0" encoding="utf-8"?>
<a:theme xmlns:a="http://schemas.openxmlformats.org/drawingml/2006/main" name="External_Presentation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81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247A46D-0ABC-425E-9EAC-AE416CF0DA46}"/>
    </a:ext>
  </a:extLst>
</a:theme>
</file>

<file path=ppt/theme/theme2.xml><?xml version="1.0" encoding="utf-8"?>
<a:theme xmlns:a="http://schemas.openxmlformats.org/drawingml/2006/main" name="External_Confidential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66278CD-721D-4EDD-BAE2-9F00740FC2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SASCorporate_2012_16x9</Template>
  <TotalTime>8745</TotalTime>
  <Words>2290</Words>
  <Application>Microsoft Office PowerPoint</Application>
  <PresentationFormat>화면 슬라이드 쇼(16:9)</PresentationFormat>
  <Paragraphs>1003</Paragraphs>
  <Slides>73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Arial Black</vt:lpstr>
      <vt:lpstr>맑은 고딕</vt:lpstr>
      <vt:lpstr>Monotype Sorts</vt:lpstr>
      <vt:lpstr>Calibri</vt:lpstr>
      <vt:lpstr>Arial</vt:lpstr>
      <vt:lpstr>MS PGothic</vt:lpstr>
      <vt:lpstr>Arial Narrow</vt:lpstr>
      <vt:lpstr>Times New Roman</vt:lpstr>
      <vt:lpstr>돋움</vt:lpstr>
      <vt:lpstr>External_Presentation_16x9_2012</vt:lpstr>
      <vt:lpstr>External_Confidential_16x9_2012</vt:lpstr>
      <vt:lpstr>SASBITreeViewer</vt:lpstr>
      <vt:lpstr>Table of contents</vt:lpstr>
      <vt:lpstr>1.iNTRODUCTION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 </vt:lpstr>
      <vt:lpstr>2.INSTALLATION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3.Create report</vt:lpstr>
      <vt:lpstr>4.Contact info.</vt:lpstr>
      <vt:lpstr>End of Document</vt:lpstr>
    </vt:vector>
  </TitlesOfParts>
  <Company>SAS Institute Inc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 Herman</dc:creator>
  <cp:lastModifiedBy>ChaeWon Lim</cp:lastModifiedBy>
  <cp:revision>390</cp:revision>
  <dcterms:created xsi:type="dcterms:W3CDTF">2013-05-23T13:22:22Z</dcterms:created>
  <dcterms:modified xsi:type="dcterms:W3CDTF">2014-08-28T04:02:19Z</dcterms:modified>
</cp:coreProperties>
</file>